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00.xml" ContentType="application/vnd.openxmlformats-officedocument.presentationml.tags+xml"/>
  <Override PartName="/ppt/tags/tag5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56" r:id="rId2"/>
    <p:sldId id="266" r:id="rId3"/>
    <p:sldId id="258" r:id="rId4"/>
    <p:sldId id="267" r:id="rId5"/>
    <p:sldId id="257" r:id="rId6"/>
    <p:sldId id="270" r:id="rId7"/>
    <p:sldId id="271" r:id="rId8"/>
    <p:sldId id="306" r:id="rId9"/>
    <p:sldId id="272" r:id="rId10"/>
    <p:sldId id="299" r:id="rId11"/>
    <p:sldId id="297" r:id="rId12"/>
    <p:sldId id="307" r:id="rId13"/>
    <p:sldId id="273" r:id="rId14"/>
    <p:sldId id="274" r:id="rId15"/>
    <p:sldId id="309" r:id="rId16"/>
    <p:sldId id="275" r:id="rId17"/>
    <p:sldId id="276" r:id="rId18"/>
    <p:sldId id="277" r:id="rId19"/>
    <p:sldId id="278" r:id="rId20"/>
    <p:sldId id="279" r:id="rId21"/>
    <p:sldId id="288" r:id="rId22"/>
    <p:sldId id="308" r:id="rId23"/>
    <p:sldId id="289" r:id="rId24"/>
    <p:sldId id="290" r:id="rId25"/>
    <p:sldId id="310" r:id="rId26"/>
    <p:sldId id="292" r:id="rId27"/>
    <p:sldId id="301" r:id="rId28"/>
    <p:sldId id="300" r:id="rId29"/>
    <p:sldId id="294" r:id="rId30"/>
    <p:sldId id="295" r:id="rId31"/>
    <p:sldId id="296" r:id="rId32"/>
    <p:sldId id="311" r:id="rId33"/>
    <p:sldId id="312" r:id="rId34"/>
    <p:sldId id="302" r:id="rId35"/>
    <p:sldId id="303" r:id="rId36"/>
    <p:sldId id="304" r:id="rId37"/>
    <p:sldId id="305" r:id="rId38"/>
    <p:sldId id="284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08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6CDF-A0FD-4A66-A722-8FB549766C7B}" type="datetimeFigureOut">
              <a:rPr lang="fr-CA" smtClean="0"/>
              <a:t>2019-04-07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F7B4E-62FF-4C3C-BAB8-C44A06A568F0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516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Pour la </a:t>
            </a:r>
            <a:r>
              <a:rPr lang="fr-CA" dirty="0" err="1" smtClean="0"/>
              <a:t>derniere</a:t>
            </a:r>
            <a:r>
              <a:rPr lang="fr-CA" dirty="0" smtClean="0"/>
              <a:t> question voir le livre de </a:t>
            </a:r>
            <a:r>
              <a:rPr lang="fr-CA" dirty="0" err="1" smtClean="0"/>
              <a:t>Duda</a:t>
            </a:r>
            <a:r>
              <a:rPr lang="fr-CA" dirty="0" smtClean="0"/>
              <a:t> et Hart (p. 95)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8965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702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[Yi=0]=1-𝜋𝑖, [Zi=0|Yi=1] =1-pi; [</a:t>
            </a:r>
            <a:r>
              <a:rPr lang="fr-CA" dirty="0" err="1" smtClean="0"/>
              <a:t>Yj</a:t>
            </a:r>
            <a:r>
              <a:rPr lang="fr-CA" dirty="0" smtClean="0"/>
              <a:t>=1]=𝜋j; [Zi=0|Yj=1] =1 (s’il est dans le</a:t>
            </a:r>
            <a:r>
              <a:rPr lang="fr-CA" baseline="0" dirty="0" smtClean="0"/>
              <a:t> carre j on le trouvera pas dans le carre i).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Pour la </a:t>
            </a:r>
            <a:r>
              <a:rPr lang="fr-CA" dirty="0" err="1" smtClean="0"/>
              <a:t>derniere</a:t>
            </a:r>
            <a:r>
              <a:rPr lang="fr-CA" dirty="0" smtClean="0"/>
              <a:t> question voir le livre de </a:t>
            </a:r>
            <a:r>
              <a:rPr lang="fr-CA" dirty="0" err="1" smtClean="0"/>
              <a:t>Duda</a:t>
            </a:r>
            <a:r>
              <a:rPr lang="fr-CA" dirty="0" smtClean="0"/>
              <a:t> et Hart (p. 95)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896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Duda</a:t>
            </a:r>
            <a:r>
              <a:rPr lang="fr-CA" dirty="0" smtClean="0"/>
              <a:t> et Hart</a:t>
            </a:r>
            <a:r>
              <a:rPr lang="fr-CA" baseline="0" dirty="0" smtClean="0"/>
              <a:t> (p. 54-55)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Duda</a:t>
            </a:r>
            <a:r>
              <a:rPr lang="fr-CA" dirty="0" smtClean="0"/>
              <a:t> et Hart</a:t>
            </a:r>
            <a:r>
              <a:rPr lang="fr-CA" baseline="0" dirty="0" smtClean="0"/>
              <a:t> (p. 54-55)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124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Duda</a:t>
            </a:r>
            <a:r>
              <a:rPr lang="fr-CA" dirty="0" smtClean="0"/>
              <a:t> et Hart</a:t>
            </a:r>
            <a:r>
              <a:rPr lang="fr-CA" baseline="0" dirty="0" smtClean="0"/>
              <a:t> (p. 92-95)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Duda</a:t>
            </a:r>
            <a:r>
              <a:rPr lang="fr-CA" dirty="0" smtClean="0"/>
              <a:t> et Hart</a:t>
            </a:r>
            <a:r>
              <a:rPr lang="fr-CA" baseline="0" dirty="0" smtClean="0"/>
              <a:t> (p. 92-95)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094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Duda</a:t>
            </a:r>
            <a:r>
              <a:rPr lang="fr-CA" dirty="0" smtClean="0"/>
              <a:t> et Hart</a:t>
            </a:r>
            <a:r>
              <a:rPr lang="fr-CA" baseline="0" dirty="0" smtClean="0"/>
              <a:t> (p. 92-95)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804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F7B4E-62FF-4C3C-BAB8-C44A06A568F0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676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ectangle à coins arrondis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9639-C2DF-464F-9537-5CE367EBDED2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D953-A549-484A-97AD-C45FEE9513F2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A060-0D77-4F16-9E2D-ED1BF2297A5B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24D-B05B-4DBA-98D9-C7A964DA8166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ectangle à coins arrondis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37BE-6603-47B2-B1C2-249869182F1E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46CE-EF6F-4C90-A7D8-BAF34BA63DE3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B6E5-562C-4731-9261-BFD44E1F6DFC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517E-2531-4F29-AD89-15BFDECD4DB9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AA6D-685A-4B10-AA33-9B38D92690E9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ectangle à coins arrondis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50C-AAD1-485D-B020-FEA0D7A4291A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E89-B3AF-4136-9480-CB8C5CC94828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ectangle à coins arrondis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0627A5A-61FA-4A4C-8E9F-7C7D54BCCCDC}" type="datetime1">
              <a:rPr lang="fr-CA" smtClean="0"/>
              <a:t>2019-04-07</a:t>
            </a:fld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5A77B2A-355B-453E-AA54-31725F24FC96}" type="slidenum">
              <a:rPr lang="fr-CA" smtClean="0"/>
              <a:t>‹N°›</a:t>
            </a:fld>
            <a:endParaRPr lang="fr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48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30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4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31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57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tags" Target="../tags/tag60.xml"/><Relationship Id="rId7" Type="http://schemas.openxmlformats.org/officeDocument/2006/relationships/image" Target="../media/image27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63.xml"/><Relationship Id="rId7" Type="http://schemas.openxmlformats.org/officeDocument/2006/relationships/image" Target="../media/image29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8.png"/><Relationship Id="rId5" Type="http://schemas.openxmlformats.org/officeDocument/2006/relationships/tags" Target="../tags/tag70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70.png"/><Relationship Id="rId5" Type="http://schemas.openxmlformats.org/officeDocument/2006/relationships/tags" Target="../tags/tag7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45.png"/><Relationship Id="rId5" Type="http://schemas.openxmlformats.org/officeDocument/2006/relationships/tags" Target="../tags/tag9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40.emf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3.wmf"/><Relationship Id="rId3" Type="http://schemas.openxmlformats.org/officeDocument/2006/relationships/tags" Target="../tags/tag11.xml"/><Relationship Id="rId21" Type="http://schemas.openxmlformats.org/officeDocument/2006/relationships/image" Target="../media/image6.emf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oleObject" Target="../embeddings/oleObject2.bin"/><Relationship Id="rId2" Type="http://schemas.openxmlformats.org/officeDocument/2006/relationships/tags" Target="../tags/tag10.xml"/><Relationship Id="rId16" Type="http://schemas.openxmlformats.org/officeDocument/2006/relationships/image" Target="../media/image2.wmf"/><Relationship Id="rId20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oleObject" Target="../embeddings/oleObject1.bin"/><Relationship Id="rId10" Type="http://schemas.openxmlformats.org/officeDocument/2006/relationships/tags" Target="../tags/tag18.xml"/><Relationship Id="rId19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43.jpe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44.emf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50.png"/><Relationship Id="rId5" Type="http://schemas.openxmlformats.org/officeDocument/2006/relationships/tags" Target="../tags/tag112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44.emf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2.png"/><Relationship Id="rId5" Type="http://schemas.openxmlformats.org/officeDocument/2006/relationships/tags" Target="../tags/tag11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45.emf"/><Relationship Id="rId4" Type="http://schemas.openxmlformats.org/officeDocument/2006/relationships/tags" Target="../tags/tag119.xml"/><Relationship Id="rId9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47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6.png"/><Relationship Id="rId5" Type="http://schemas.openxmlformats.org/officeDocument/2006/relationships/tags" Target="../tags/tag128.xml"/><Relationship Id="rId10" Type="http://schemas.openxmlformats.org/officeDocument/2006/relationships/image" Target="../media/image54.png"/><Relationship Id="rId4" Type="http://schemas.openxmlformats.org/officeDocument/2006/relationships/tags" Target="../tags/tag127.xml"/><Relationship Id="rId9" Type="http://schemas.openxmlformats.org/officeDocument/2006/relationships/tags" Target="../tags/tag1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00.xml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1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49.png"/><Relationship Id="rId5" Type="http://schemas.openxmlformats.org/officeDocument/2006/relationships/tags" Target="../tags/tag135.xml"/><Relationship Id="rId10" Type="http://schemas.openxmlformats.org/officeDocument/2006/relationships/image" Target="../media/image48.png"/><Relationship Id="rId4" Type="http://schemas.openxmlformats.org/officeDocument/2006/relationships/tags" Target="../tags/tag134.xml"/><Relationship Id="rId9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39.xml"/><Relationship Id="rId7" Type="http://schemas.openxmlformats.org/officeDocument/2006/relationships/tags" Target="../tags/tag560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0" Type="http://schemas.openxmlformats.org/officeDocument/2006/relationships/image" Target="../media/image53.emf"/><Relationship Id="rId4" Type="http://schemas.openxmlformats.org/officeDocument/2006/relationships/tags" Target="../tags/tag140.xml"/><Relationship Id="rId9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hyperlink" Target="http://www.indiana.edu/~kruschke/articles/KruschkeVanpaemel2015.pdf" TargetMode="Externa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6.bin"/><Relationship Id="rId3" Type="http://schemas.openxmlformats.org/officeDocument/2006/relationships/tags" Target="../tags/tag23.xml"/><Relationship Id="rId21" Type="http://schemas.openxmlformats.org/officeDocument/2006/relationships/image" Target="../media/image12.wmf"/><Relationship Id="rId7" Type="http://schemas.openxmlformats.org/officeDocument/2006/relationships/tags" Target="../tags/tag27.xm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0.wmf"/><Relationship Id="rId2" Type="http://schemas.openxmlformats.org/officeDocument/2006/relationships/tags" Target="../tags/tag2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tags" Target="../tags/tag2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25.xml"/><Relationship Id="rId15" Type="http://schemas.openxmlformats.org/officeDocument/2006/relationships/image" Target="../media/image9.w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1.wmf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9.xml"/><Relationship Id="rId7" Type="http://schemas.openxmlformats.org/officeDocument/2006/relationships/image" Target="../media/image1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3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0.wmf"/><Relationship Id="rId3" Type="http://schemas.openxmlformats.org/officeDocument/2006/relationships/tags" Target="../tags/tag44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3.bin"/><Relationship Id="rId2" Type="http://schemas.openxmlformats.org/officeDocument/2006/relationships/tags" Target="../tags/tag43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0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4" Type="http://schemas.openxmlformats.org/officeDocument/2006/relationships/tags" Target="../tags/tag45.xml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Foundation (Ch2)</a:t>
            </a:r>
          </a:p>
          <a:p>
            <a:r>
              <a:rPr lang="en-CA" sz="3600" dirty="0" smtClean="0"/>
              <a:t>Djemel Ziou</a:t>
            </a:r>
            <a:endParaRPr lang="en-CA" sz="36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11560" y="1484784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CA" sz="4400" dirty="0"/>
              <a:t>Data analysis</a:t>
            </a:r>
            <a:br>
              <a:rPr lang="en-CA" sz="4400" dirty="0"/>
            </a:br>
            <a:r>
              <a:rPr lang="en-CA" sz="3600" dirty="0" err="1"/>
              <a:t>spatio</a:t>
            </a:r>
            <a:r>
              <a:rPr lang="en-CA" sz="3600" dirty="0"/>
              <a:t>-temporal data and hierarchical models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3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4385" y="236671"/>
            <a:ext cx="7772400" cy="657777"/>
          </a:xfrm>
        </p:spPr>
        <p:txBody>
          <a:bodyPr>
            <a:normAutofit fontScale="90000"/>
          </a:bodyPr>
          <a:lstStyle/>
          <a:p>
            <a:r>
              <a:rPr lang="en-CA" dirty="0"/>
              <a:t>Bayes: Prior, likelihood, posterior</a:t>
            </a:r>
            <a:endParaRPr lang="fr-FR" dirty="0"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052737"/>
            <a:ext cx="8435280" cy="4967064"/>
          </a:xfrm>
        </p:spPr>
        <p:txBody>
          <a:bodyPr>
            <a:normAutofit/>
          </a:bodyPr>
          <a:lstStyle/>
          <a:p>
            <a:r>
              <a:rPr lang="en-US" sz="2400" dirty="0"/>
              <a:t>Now, suppose  that </a:t>
            </a:r>
            <a:r>
              <a:rPr lang="en-US" sz="2400" dirty="0" smtClean="0"/>
              <a:t>there is as </a:t>
            </a:r>
            <a:r>
              <a:rPr lang="en-US" sz="2400" dirty="0"/>
              <a:t>many men as women in the </a:t>
            </a:r>
            <a:r>
              <a:rPr lang="en-US" sz="2400" dirty="0" smtClean="0"/>
              <a:t>Shenzhen,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/>
              <a:t>what is the probability that </a:t>
            </a:r>
            <a:r>
              <a:rPr lang="en-US" sz="2400" dirty="0" smtClean="0"/>
              <a:t>the person </a:t>
            </a:r>
            <a:r>
              <a:rPr lang="en-US" sz="2400" dirty="0"/>
              <a:t>is a woman?</a:t>
            </a:r>
            <a:endParaRPr lang="fr-FR" sz="2400" dirty="0">
              <a:cs typeface="Arial" pitchFamily="34" charset="0"/>
            </a:endParaRPr>
          </a:p>
          <a:p>
            <a:r>
              <a:rPr lang="en-US" sz="2400" dirty="0" smtClean="0"/>
              <a:t>Bayes</a:t>
            </a:r>
            <a:r>
              <a:rPr lang="en-US" sz="2400" dirty="0"/>
              <a:t>' formula </a:t>
            </a:r>
            <a:r>
              <a:rPr lang="en-US" sz="2400" dirty="0" smtClean="0"/>
              <a:t>provides </a:t>
            </a:r>
            <a:r>
              <a:rPr lang="en-US" sz="2400" dirty="0"/>
              <a:t>the </a:t>
            </a:r>
            <a:r>
              <a:rPr lang="en-US" sz="2400" dirty="0" smtClean="0"/>
              <a:t>answer</a:t>
            </a:r>
            <a:endParaRPr lang="fr-FR" sz="2400" dirty="0" smtClean="0">
              <a:cs typeface="Arial" pitchFamily="34" charset="0"/>
            </a:endParaRPr>
          </a:p>
          <a:p>
            <a:endParaRPr lang="fr-FR" sz="2400" dirty="0" smtClean="0">
              <a:cs typeface="Arial" pitchFamily="34" charset="0"/>
            </a:endParaRPr>
          </a:p>
          <a:p>
            <a:endParaRPr lang="fr-FR" sz="2400" dirty="0" smtClean="0">
              <a:cs typeface="Arial" pitchFamily="34" charset="0"/>
            </a:endParaRPr>
          </a:p>
          <a:p>
            <a:endParaRPr lang="fr-FR" sz="2400" dirty="0" smtClean="0">
              <a:cs typeface="Arial" pitchFamily="34" charset="0"/>
            </a:endParaRPr>
          </a:p>
          <a:p>
            <a:r>
              <a:rPr lang="fr-FR" sz="2400" dirty="0" smtClean="0">
                <a:cs typeface="Arial" pitchFamily="34" charset="0"/>
              </a:rPr>
              <a:t>And,                               . 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The person is assigned </a:t>
            </a:r>
            <a:r>
              <a:rPr lang="en-US" sz="2400" dirty="0"/>
              <a:t>to </a:t>
            </a:r>
            <a:r>
              <a:rPr lang="fr-CA" sz="2400" dirty="0" smtClean="0"/>
              <a:t>group      </a:t>
            </a:r>
            <a:r>
              <a:rPr lang="fr-CA" sz="2400" dirty="0" err="1" smtClean="0"/>
              <a:t>with</a:t>
            </a:r>
            <a:r>
              <a:rPr lang="fr-CA" sz="2400" dirty="0" smtClean="0"/>
              <a:t> 60% and to H </a:t>
            </a:r>
            <a:r>
              <a:rPr lang="fr-CA" sz="2400" dirty="0" err="1" smtClean="0"/>
              <a:t>with</a:t>
            </a:r>
            <a:r>
              <a:rPr lang="fr-CA" sz="2400" dirty="0" smtClean="0"/>
              <a:t> 40%</a:t>
            </a:r>
            <a:endParaRPr lang="fr-FR" sz="2400" dirty="0" smtClean="0">
              <a:cs typeface="Arial" pitchFamily="34" charset="0"/>
            </a:endParaRPr>
          </a:p>
          <a:p>
            <a:r>
              <a:rPr lang="en-US" sz="2400" dirty="0" smtClean="0"/>
              <a:t>Again, suppose that a person </a:t>
            </a:r>
            <a:r>
              <a:rPr lang="en-US" sz="2400" dirty="0"/>
              <a:t>is selected at random in </a:t>
            </a:r>
            <a:r>
              <a:rPr lang="en-US" sz="2400" dirty="0" smtClean="0"/>
              <a:t>a </a:t>
            </a:r>
            <a:r>
              <a:rPr lang="en-US" sz="2400" dirty="0"/>
              <a:t>stadium during a soccer </a:t>
            </a:r>
            <a:r>
              <a:rPr lang="en-US" sz="2400" dirty="0" smtClean="0"/>
              <a:t>game where 30</a:t>
            </a:r>
            <a:r>
              <a:rPr lang="en-US" sz="2400" dirty="0"/>
              <a:t>% </a:t>
            </a:r>
            <a:r>
              <a:rPr lang="en-US" sz="2400" dirty="0" smtClean="0"/>
              <a:t>are women </a:t>
            </a:r>
            <a:r>
              <a:rPr lang="en-US" sz="2400" dirty="0"/>
              <a:t>and 70% men. </a:t>
            </a:r>
            <a:r>
              <a:rPr lang="en-US" sz="2400" dirty="0" smtClean="0"/>
              <a:t>Thus,</a:t>
            </a:r>
            <a:endParaRPr lang="fr-FR" sz="2400" dirty="0">
              <a:cs typeface="Arial" pitchFamily="34" charset="0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34655"/>
              </p:ext>
            </p:extLst>
          </p:nvPr>
        </p:nvGraphicFramePr>
        <p:xfrm>
          <a:off x="2195736" y="2383744"/>
          <a:ext cx="53625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0" name="Equation" r:id="rId3" imgW="2450880" imgH="419040" progId="Equation.3">
                  <p:embed/>
                </p:oleObj>
              </mc:Choice>
              <mc:Fallback>
                <p:oleObj name="Equation" r:id="rId3" imgW="2450880" imgH="419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383744"/>
                        <a:ext cx="5362575" cy="915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314843"/>
              </p:ext>
            </p:extLst>
          </p:nvPr>
        </p:nvGraphicFramePr>
        <p:xfrm>
          <a:off x="1403648" y="3566462"/>
          <a:ext cx="2028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1" name="Equation" r:id="rId5" imgW="927000" imgH="215640" progId="Equation.3">
                  <p:embed/>
                </p:oleObj>
              </mc:Choice>
              <mc:Fallback>
                <p:oleObj name="Equation" r:id="rId5" imgW="927000" imgH="21564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566462"/>
                        <a:ext cx="202882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145669"/>
              </p:ext>
            </p:extLst>
          </p:nvPr>
        </p:nvGraphicFramePr>
        <p:xfrm>
          <a:off x="1691680" y="5546725"/>
          <a:ext cx="4806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" name="Equation" r:id="rId7" imgW="2197080" imgH="215640" progId="Equation.3">
                  <p:embed/>
                </p:oleObj>
              </mc:Choice>
              <mc:Fallback>
                <p:oleObj name="Equation" r:id="rId7" imgW="2197080" imgH="215640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5546725"/>
                        <a:ext cx="480695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508293"/>
              </p:ext>
            </p:extLst>
          </p:nvPr>
        </p:nvGraphicFramePr>
        <p:xfrm>
          <a:off x="4177391" y="4126281"/>
          <a:ext cx="3063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" name="Equation" r:id="rId9" imgW="139680" imgH="139680" progId="Equation.3">
                  <p:embed/>
                </p:oleObj>
              </mc:Choice>
              <mc:Fallback>
                <p:oleObj name="Equation" r:id="rId9" imgW="139680" imgH="139680" progId="Equation.3">
                  <p:embed/>
                  <p:pic>
                    <p:nvPicPr>
                      <p:cNvPr id="8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391" y="4126281"/>
                        <a:ext cx="306388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z="2400" smtClean="0">
                <a:latin typeface="+mn-lt"/>
              </a:rPr>
              <a:pPr/>
              <a:t>10</a:t>
            </a:fld>
            <a:endParaRPr lang="fr-B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23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4904" y="163976"/>
            <a:ext cx="7772400" cy="778098"/>
          </a:xfrm>
        </p:spPr>
        <p:txBody>
          <a:bodyPr/>
          <a:lstStyle/>
          <a:p>
            <a:r>
              <a:rPr lang="en-CA" dirty="0"/>
              <a:t>Bayes: Prior, likelihood, posterior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11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07504" y="942074"/>
                <a:ext cx="8856984" cy="53285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800" dirty="0" smtClean="0"/>
                  <a:t>Let the data D={x</a:t>
                </a:r>
                <a:r>
                  <a:rPr lang="en-CA" sz="2800" baseline="-25000" dirty="0"/>
                  <a:t>1</a:t>
                </a:r>
                <a:r>
                  <a:rPr lang="en-CA" sz="2800" dirty="0"/>
                  <a:t>…</a:t>
                </a:r>
                <a:r>
                  <a:rPr lang="en-CA" sz="2800" dirty="0" err="1"/>
                  <a:t>x</a:t>
                </a:r>
                <a:r>
                  <a:rPr lang="en-CA" sz="2800" baseline="-25000" dirty="0" err="1"/>
                  <a:t>n</a:t>
                </a:r>
                <a:r>
                  <a:rPr lang="en-CA" sz="2800" dirty="0" smtClean="0"/>
                  <a:t>} sampled from a pdf </a:t>
                </a:r>
                <a:r>
                  <a:rPr lang="en-CA" sz="2800" dirty="0"/>
                  <a:t>with  a parameter </a:t>
                </a:r>
                <a:r>
                  <a:rPr lang="en-CA" sz="2800" dirty="0" smtClean="0"/>
                  <a:t>𝜃 considered random.</a:t>
                </a:r>
              </a:p>
              <a:p>
                <a:r>
                  <a:rPr lang="en-CA" sz="2800" dirty="0" smtClean="0"/>
                  <a:t> Under the assumption </a:t>
                </a:r>
                <a:r>
                  <a:rPr lang="en-CA" sz="2800" dirty="0" err="1" smtClean="0"/>
                  <a:t>iid</a:t>
                </a:r>
                <a:r>
                  <a:rPr lang="en-CA" sz="2800" dirty="0" smtClean="0"/>
                  <a:t>, we have</a:t>
                </a:r>
                <a:endParaRPr lang="en-CA" sz="2800" dirty="0"/>
              </a:p>
              <a:p>
                <a:pPr marL="0" indent="0">
                  <a:buNone/>
                </a:pPr>
                <a:r>
                  <a:rPr lang="en-CA" sz="2800" dirty="0"/>
                  <a:t>     [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|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𝐷</m:t>
                    </m:r>
                  </m:oMath>
                </a14:m>
                <a:r>
                  <a:rPr lang="en-CA" sz="2800" dirty="0"/>
                  <a:t>]=[D|</a:t>
                </a:r>
                <a:r>
                  <a:rPr lang="en-CA" sz="2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800" dirty="0"/>
                  <a:t>][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800" dirty="0"/>
                  <a:t>]/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CA" sz="2800" i="1" baseline="-38000">
                        <a:latin typeface="Cambria Math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sz="2800" dirty="0"/>
                  <a:t>[D|</a:t>
                </a:r>
                <a:r>
                  <a:rPr lang="en-CA" sz="2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800" dirty="0"/>
                  <a:t>][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800" dirty="0"/>
                  <a:t>]d</a:t>
                </a:r>
                <a:r>
                  <a:rPr lang="en-CA" sz="2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800" dirty="0"/>
                  <a:t>  (Bayes)</a:t>
                </a:r>
              </a:p>
              <a:p>
                <a:pPr marL="0" indent="0">
                  <a:buNone/>
                </a:pPr>
                <a:r>
                  <a:rPr lang="en-CA" sz="2800" dirty="0" smtClean="0"/>
                  <a:t>     </a:t>
                </a:r>
                <a:r>
                  <a:rPr lang="en-CA" sz="2800" dirty="0"/>
                  <a:t>the denominator is often </a:t>
                </a:r>
                <a:r>
                  <a:rPr lang="en-CA" sz="2800" dirty="0" smtClean="0"/>
                  <a:t>intractable.</a:t>
                </a:r>
              </a:p>
              <a:p>
                <a:r>
                  <a:rPr lang="en-CA" sz="2800" dirty="0" smtClean="0"/>
                  <a:t>Example: </a:t>
                </a:r>
                <a:r>
                  <a:rPr lang="en-CA" sz="2800" dirty="0" err="1" smtClean="0"/>
                  <a:t>rv</a:t>
                </a:r>
                <a:r>
                  <a:rPr lang="en-CA" sz="2800" dirty="0" smtClean="0"/>
                  <a:t> x is sampled from</a:t>
                </a:r>
              </a:p>
              <a:p>
                <a:pPr marL="0" indent="0">
                  <a:buNone/>
                </a:pPr>
                <a:r>
                  <a:rPr lang="en-CA" sz="2800" dirty="0" smtClean="0"/>
                  <a:t>  [</a:t>
                </a:r>
                <a:r>
                  <a:rPr lang="en-CA" sz="2800" dirty="0"/>
                  <a:t>x|𝜇</a:t>
                </a:r>
                <a:r>
                  <a:rPr lang="en-CA" sz="2800" dirty="0" smtClean="0"/>
                  <a:t>] = exp</a:t>
                </a:r>
                <a:r>
                  <a:rPr lang="en-CA" sz="2800" dirty="0"/>
                  <a:t>(-(</a:t>
                </a:r>
                <a:r>
                  <a:rPr lang="en-CA" sz="2800" dirty="0" smtClean="0"/>
                  <a:t>x-𝜇)</a:t>
                </a:r>
                <a:r>
                  <a:rPr lang="en-CA" sz="2800" baseline="30000" dirty="0" smtClean="0"/>
                  <a:t>2</a:t>
                </a:r>
                <a:r>
                  <a:rPr lang="en-CA" sz="2800" dirty="0" smtClean="0"/>
                  <a:t>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CA" sz="2800" dirty="0"/>
                  <a:t> </a:t>
                </a:r>
                <a:r>
                  <a:rPr lang="en-CA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CA" sz="2800" dirty="0" smtClean="0"/>
                  <a:t>  [</a:t>
                </a:r>
                <a:r>
                  <a:rPr lang="en-CA" sz="2800" dirty="0"/>
                  <a:t>𝜇|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 smtClean="0"/>
                  <a:t>]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fr-CA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800" dirty="0"/>
                  <a:t>exp</a:t>
                </a:r>
                <a:r>
                  <a:rPr lang="en-CA" sz="2800" dirty="0" smtClean="0"/>
                  <a:t>(-(</a:t>
                </a:r>
                <a:r>
                  <a:rPr lang="en-CA" sz="2800" dirty="0"/>
                  <a:t>𝜇-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 smtClean="0"/>
                  <a:t>)</a:t>
                </a:r>
                <a:r>
                  <a:rPr lang="en-CA" sz="2800" baseline="30000" dirty="0" smtClean="0"/>
                  <a:t>2</a:t>
                </a:r>
                <a:r>
                  <a:rPr lang="en-CA" sz="2800" dirty="0" smtClean="0"/>
                  <a:t>/2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sz="2800" b="0" i="1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en-CA" sz="280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CA" sz="2800" dirty="0"/>
                  <a:t> </a:t>
                </a:r>
                <a:r>
                  <a:rPr lang="en-CA" sz="2800" dirty="0" smtClean="0"/>
                  <a:t>𝜇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8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  <a:r>
                  <a:rPr lang="en-CA" sz="2800" dirty="0" smtClean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 smtClean="0"/>
                  <a:t> are </a:t>
                </a:r>
                <a:r>
                  <a:rPr lang="en-CA" sz="2800" dirty="0" err="1" smtClean="0"/>
                  <a:t>hyperparameters</a:t>
                </a:r>
                <a:endParaRPr lang="en-CA" sz="2800" dirty="0" smtClean="0"/>
              </a:p>
              <a:p>
                <a:pPr marL="0" indent="0">
                  <a:buNone/>
                </a:pPr>
                <a:r>
                  <a:rPr lang="en-CA" dirty="0" smtClean="0"/>
                  <a:t>    </a:t>
                </a:r>
                <a:endParaRPr lang="en-CA" dirty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6"/>
                </p:custDataLst>
              </p:nvPr>
            </p:nvSpPr>
            <p:spPr>
              <a:xfrm>
                <a:off x="107504" y="942074"/>
                <a:ext cx="8856984" cy="5328592"/>
              </a:xfrm>
              <a:blipFill>
                <a:blip r:embed="rId7"/>
                <a:stretch>
                  <a:fillRect l="-826" t="-1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4904" y="163976"/>
            <a:ext cx="7772400" cy="778098"/>
          </a:xfrm>
        </p:spPr>
        <p:txBody>
          <a:bodyPr/>
          <a:lstStyle/>
          <a:p>
            <a:r>
              <a:rPr lang="en-CA" dirty="0"/>
              <a:t>Bayes: Prior, likelihood, posterior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12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0" y="966738"/>
                <a:ext cx="9036496" cy="5328592"/>
              </a:xfrm>
            </p:spPr>
            <p:txBody>
              <a:bodyPr>
                <a:normAutofit/>
              </a:bodyPr>
              <a:lstStyle/>
              <a:p>
                <a:r>
                  <a:rPr lang="en-CA" sz="2800" dirty="0" smtClean="0"/>
                  <a:t>Example</a:t>
                </a:r>
                <a:r>
                  <a:rPr lang="en-CA" sz="2800" dirty="0"/>
                  <a:t>: </a:t>
                </a:r>
                <a:r>
                  <a:rPr lang="en-CA" sz="2800" dirty="0" smtClean="0"/>
                  <a:t>we </a:t>
                </a:r>
                <a:r>
                  <a:rPr lang="en-CA" sz="2800" dirty="0"/>
                  <a:t>want to calculate the conditional </a:t>
                </a:r>
                <a:r>
                  <a:rPr lang="en-CA" sz="2800" dirty="0" smtClean="0"/>
                  <a:t>pdf </a:t>
                </a:r>
                <a:r>
                  <a:rPr lang="en-CA" sz="2800" dirty="0"/>
                  <a:t>[</a:t>
                </a:r>
                <a:r>
                  <a:rPr lang="en-CA" sz="2800" dirty="0" err="1" smtClean="0"/>
                  <a:t>x|D</a:t>
                </a:r>
                <a:r>
                  <a:rPr lang="en-CA" sz="2800" dirty="0"/>
                  <a:t>] (prediction), where D is the data. We </a:t>
                </a:r>
                <a:r>
                  <a:rPr lang="en-CA" sz="2800" dirty="0" smtClean="0"/>
                  <a:t>have: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</a:t>
                </a:r>
                <a:r>
                  <a:rPr lang="en-CA" sz="2400" dirty="0" smtClean="0"/>
                  <a:t>[</a:t>
                </a:r>
                <a:r>
                  <a:rPr lang="en-CA" sz="2400" dirty="0" err="1" smtClean="0"/>
                  <a:t>x|D</a:t>
                </a:r>
                <a:r>
                  <a:rPr lang="en-CA" sz="2400" dirty="0" smtClean="0"/>
                  <a:t>]=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CA" sz="2400" i="1" baseline="-38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sz="2400" dirty="0" smtClean="0"/>
                  <a:t>[x, D,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]/[D]d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=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CA" sz="2400" i="1" baseline="-38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sz="2400" dirty="0"/>
                  <a:t>[</a:t>
                </a:r>
                <a:r>
                  <a:rPr lang="en-CA" sz="2400" dirty="0" smtClean="0"/>
                  <a:t>x|</a:t>
                </a:r>
                <a:r>
                  <a:rPr lang="en-CA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𝐷</m:t>
                    </m:r>
                  </m:oMath>
                </a14:m>
                <a:r>
                  <a:rPr lang="en-CA" sz="2400" dirty="0" smtClean="0"/>
                  <a:t>][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|D] d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. </a:t>
                </a:r>
              </a:p>
              <a:p>
                <a:pPr marL="0" indent="0">
                  <a:buNone/>
                </a:pPr>
                <a:r>
                  <a:rPr lang="en-CA" sz="2400" dirty="0"/>
                  <a:t> </a:t>
                </a:r>
                <a:r>
                  <a:rPr lang="en-CA" sz="2400" dirty="0" smtClean="0"/>
                  <a:t>   If</a:t>
                </a:r>
                <a:r>
                  <a:rPr lang="en-CA" sz="2400" dirty="0"/>
                  <a:t> </a:t>
                </a:r>
                <a:r>
                  <a:rPr lang="en-CA" sz="2400" dirty="0" smtClean="0"/>
                  <a:t>[x|</a:t>
                </a:r>
                <a:r>
                  <a:rPr lang="en-CA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𝐷</m:t>
                    </m:r>
                  </m:oMath>
                </a14:m>
                <a:r>
                  <a:rPr lang="en-CA" sz="2400" dirty="0" smtClean="0"/>
                  <a:t>]=</a:t>
                </a:r>
                <a:r>
                  <a:rPr lang="en-CA" sz="2400" dirty="0"/>
                  <a:t> [</a:t>
                </a:r>
                <a:r>
                  <a:rPr lang="en-CA" sz="2400" dirty="0" smtClean="0"/>
                  <a:t>x|</a:t>
                </a:r>
                <a:r>
                  <a:rPr lang="en-CA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]=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;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𝜎</m:t>
                        </m:r>
                      </m:e>
                    </m:d>
                    <m:r>
                      <a:rPr lang="fr-CA" sz="2400" b="0" i="0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</m:oMath>
                </a14:m>
                <a:endParaRPr lang="en-CA" sz="2400" dirty="0" smtClean="0"/>
              </a:p>
              <a:p>
                <a:pPr marL="0" indent="0">
                  <a:buNone/>
                </a:pPr>
                <a:r>
                  <a:rPr lang="en-CA" sz="2400" dirty="0" smtClean="0"/>
                  <a:t>       [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|D]=[D|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][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]/[D],</a:t>
                </a:r>
              </a:p>
              <a:p>
                <a:pPr marL="0" indent="0">
                  <a:buNone/>
                </a:pPr>
                <a:r>
                  <a:rPr lang="en-CA" sz="2400" dirty="0" smtClean="0"/>
                  <a:t>       [D|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/>
                      </a:rPr>
                      <m:t>]</m:t>
                    </m:r>
                  </m:oMath>
                </a14:m>
                <a:r>
                  <a:rPr lang="en-CA" sz="2400" dirty="0" smtClean="0"/>
                  <a:t>=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∏</m:t>
                    </m:r>
                  </m:oMath>
                </a14:m>
                <a:r>
                  <a:rPr lang="en-CA" sz="2400" baseline="-25000" dirty="0" err="1" smtClean="0"/>
                  <a:t>i</a:t>
                </a:r>
                <a:r>
                  <a:rPr lang="en-CA" sz="2400" baseline="-25000" dirty="0" smtClean="0"/>
                  <a:t>=1</a:t>
                </a:r>
                <a:r>
                  <a:rPr lang="en-CA" sz="2400" baseline="50000" dirty="0" smtClean="0"/>
                  <a:t>n</a:t>
                </a:r>
                <a:r>
                  <a:rPr lang="en-CA" sz="2400" dirty="0" smtClean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fr-CA" sz="2400" b="0" i="1" baseline="-25000" smtClean="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sz="2400" dirty="0"/>
                  <a:t> </a:t>
                </a:r>
                <a:endParaRPr lang="en-CA" sz="2400" dirty="0" smtClean="0"/>
              </a:p>
              <a:p>
                <a:pPr marL="0" indent="0">
                  <a:buNone/>
                </a:pPr>
                <a:r>
                  <a:rPr lang="en-CA" sz="2400" dirty="0" smtClean="0"/>
                  <a:t>       [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</m:oMath>
                </a14:m>
                <a:r>
                  <a:rPr lang="en-CA" sz="2400" dirty="0" smtClean="0"/>
                  <a:t>]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/>
                      </a:rPr>
                      <m:t>~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400" b="0" i="1" baseline="-25000" smtClean="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CA" sz="2400" b="0" i="1" baseline="-25000" smtClean="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sz="2400" dirty="0"/>
                  <a:t> </a:t>
                </a:r>
                <a:endParaRPr lang="en-CA" sz="2400" dirty="0" smtClean="0"/>
              </a:p>
              <a:p>
                <a:pPr marL="0" indent="0">
                  <a:buNone/>
                </a:pPr>
                <a:r>
                  <a:rPr lang="en-CA" dirty="0" smtClean="0"/>
                  <a:t>    then we obtain</a:t>
                </a:r>
              </a:p>
              <a:p>
                <a:pPr marL="0" indent="0">
                  <a:buNone/>
                </a:pPr>
                <a:r>
                  <a:rPr lang="en-CA" sz="2400" dirty="0" smtClean="0"/>
                  <a:t>       </a:t>
                </a:r>
                <a:r>
                  <a:rPr lang="en-CA" sz="2300" dirty="0" smtClean="0"/>
                  <a:t>[</a:t>
                </a:r>
                <a:r>
                  <a:rPr lang="en-CA" sz="2300" dirty="0" err="1" smtClean="0"/>
                  <a:t>x|D</a:t>
                </a:r>
                <a:r>
                  <a:rPr lang="en-CA" sz="2300" dirty="0"/>
                  <a:t>]= </a:t>
                </a:r>
                <a14:m>
                  <m:oMath xmlns:m="http://schemas.openxmlformats.org/officeDocument/2006/math">
                    <m:r>
                      <a:rPr lang="en-CA" sz="23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CA" sz="2300" i="1" baseline="-3800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sz="2300" dirty="0"/>
                  <a:t> </a:t>
                </a:r>
                <a:r>
                  <a:rPr lang="en-CA" sz="23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fr-CA" sz="2300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fr-CA" sz="2300" b="0" i="1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sz="2300" dirty="0"/>
                  <a:t> </a:t>
                </a:r>
                <a14:m>
                  <m:oMath xmlns:m="http://schemas.openxmlformats.org/officeDocument/2006/math">
                    <m:r>
                      <a:rPr lang="en-CA" sz="2300" i="1">
                        <a:latin typeface="Cambria Math" panose="02040503050406030204" pitchFamily="18" charset="0"/>
                      </a:rPr>
                      <m:t>∏</m:t>
                    </m:r>
                  </m:oMath>
                </a14:m>
                <a:r>
                  <a:rPr lang="en-CA" sz="2300" baseline="-25000" dirty="0" err="1"/>
                  <a:t>i</a:t>
                </a:r>
                <a:r>
                  <a:rPr lang="en-CA" sz="2300" baseline="-25000" dirty="0"/>
                  <a:t>=1</a:t>
                </a:r>
                <a:r>
                  <a:rPr lang="en-CA" sz="2300" baseline="50000" dirty="0"/>
                  <a:t>n</a:t>
                </a:r>
                <a:r>
                  <a:rPr lang="en-CA" sz="2300" dirty="0"/>
                  <a:t> </a:t>
                </a:r>
                <a14:m>
                  <m:oMath xmlns:m="http://schemas.openxmlformats.org/officeDocument/2006/math"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fr-CA" sz="2300" i="1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fr-CA" sz="2300" i="1" baseline="-2500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fr-CA" sz="2300" b="0" i="1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sz="2300" dirty="0"/>
                  <a:t> </a:t>
                </a:r>
                <a14:m>
                  <m:oMath xmlns:m="http://schemas.openxmlformats.org/officeDocument/2006/math">
                    <m:r>
                      <a:rPr lang="fr-CA" sz="23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𝐺𝑎𝑢𝑠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fr-CA" sz="2300" b="0" i="1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300" i="1" baseline="-2500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𝜎</m:t>
                    </m:r>
                    <m:r>
                      <a:rPr lang="en-CA" sz="2300" i="1" baseline="-2500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sz="2300" dirty="0" smtClean="0"/>
                  <a:t>d</a:t>
                </a:r>
                <a14:m>
                  <m:oMath xmlns:m="http://schemas.openxmlformats.org/officeDocument/2006/math">
                    <m:r>
                      <a:rPr lang="en-CA" sz="2300" i="1">
                        <a:latin typeface="Cambria Math" panose="02040503050406030204" pitchFamily="18" charset="0"/>
                        <a:ea typeface="Cambria Math"/>
                      </a:rPr>
                      <m:t>𝜇</m:t>
                    </m:r>
                    <m:r>
                      <a:rPr lang="en-CA" sz="2300" b="0" i="1" smtClean="0">
                        <a:latin typeface="Cambria Math" panose="02040503050406030204" pitchFamily="18" charset="0"/>
                        <a:ea typeface="Cambria Math"/>
                      </a:rPr>
                      <m:t>/[</m:t>
                    </m:r>
                    <m:r>
                      <a:rPr lang="en-CA" sz="2300" b="0" i="1" smtClean="0">
                        <a:latin typeface="Cambria Math" panose="02040503050406030204" pitchFamily="18" charset="0"/>
                        <a:ea typeface="Cambria Math"/>
                      </a:rPr>
                      <m:t>𝐷</m:t>
                    </m:r>
                    <m:r>
                      <a:rPr lang="en-CA" sz="2300" b="0" i="1" smtClean="0">
                        <a:latin typeface="Cambria Math" panose="02040503050406030204" pitchFamily="18" charset="0"/>
                        <a:ea typeface="Cambria Math"/>
                      </a:rPr>
                      <m:t>]</m:t>
                    </m:r>
                  </m:oMath>
                </a14:m>
                <a:endParaRPr lang="en-CA" sz="2300" dirty="0" smtClean="0"/>
              </a:p>
              <a:p>
                <a:endParaRPr lang="en-CA" dirty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0" y="966738"/>
                <a:ext cx="9036496" cy="5328592"/>
              </a:xfrm>
              <a:blipFill>
                <a:blip r:embed="rId6"/>
                <a:stretch>
                  <a:fillRect l="-810" t="-12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188640"/>
            <a:ext cx="7772400" cy="778098"/>
          </a:xfrm>
        </p:spPr>
        <p:txBody>
          <a:bodyPr/>
          <a:lstStyle/>
          <a:p>
            <a:r>
              <a:rPr lang="en-CA" dirty="0" smtClean="0"/>
              <a:t>Hierarchical models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13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360667" y="1120997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Bayesian hierarchical model: Let the random quantities, </a:t>
                </a:r>
                <a:r>
                  <a:rPr lang="en-CA" dirty="0"/>
                  <a:t>Z (data), Y (hidden) and θ </a:t>
                </a:r>
                <a:r>
                  <a:rPr lang="en-CA" dirty="0" smtClean="0"/>
                  <a:t>(parameter). </a:t>
                </a:r>
                <a:r>
                  <a:rPr lang="en-CA" dirty="0"/>
                  <a:t>The dimensions of these quantities can be high </a:t>
                </a:r>
                <a:r>
                  <a:rPr lang="en-CA" dirty="0" smtClean="0"/>
                  <a:t>(e.g. </a:t>
                </a:r>
                <a:r>
                  <a:rPr lang="en-CA" dirty="0"/>
                  <a:t>100 for Z, 1000 for Y, </a:t>
                </a:r>
                <a:r>
                  <a:rPr lang="en-CA" dirty="0" smtClean="0"/>
                  <a:t>5 for θ). </a:t>
                </a:r>
                <a:r>
                  <a:rPr lang="en-CA" dirty="0"/>
                  <a:t>We have </a:t>
                </a:r>
                <a:r>
                  <a:rPr lang="en-CA" dirty="0" smtClean="0"/>
                  <a:t>: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 Data model [Z|Y,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 Process model [Y|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Parameter model [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</a:t>
                </a:r>
                <a:endParaRPr lang="en-CA" dirty="0"/>
              </a:p>
              <a:p>
                <a:r>
                  <a:rPr lang="en-CA" dirty="0"/>
                  <a:t>The product of these three models </a:t>
                </a:r>
                <a:r>
                  <a:rPr lang="en-CA" dirty="0" smtClean="0"/>
                  <a:t>gives [Z|Y</a:t>
                </a:r>
                <a:r>
                  <a:rPr lang="en-CA" dirty="0"/>
                  <a:t>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] [Y|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] [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]=[Z,Y,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</a:t>
                </a:r>
                <a:endParaRPr lang="en-CA" dirty="0"/>
              </a:p>
              <a:p>
                <a:r>
                  <a:rPr lang="en-CA" dirty="0"/>
                  <a:t>To </a:t>
                </a:r>
                <a:r>
                  <a:rPr lang="en-CA" dirty="0" smtClean="0"/>
                  <a:t>carry out </a:t>
                </a:r>
                <a:r>
                  <a:rPr lang="en-CA" dirty="0"/>
                  <a:t>the inference </a:t>
                </a:r>
                <a:r>
                  <a:rPr lang="en-CA" dirty="0" smtClean="0"/>
                  <a:t>about Y </a:t>
                </a:r>
                <a:r>
                  <a:rPr lang="en-CA" dirty="0"/>
                  <a:t>and </a:t>
                </a:r>
                <a:r>
                  <a:rPr lang="en-CA" dirty="0" smtClean="0"/>
                  <a:t>θ, we </a:t>
                </a:r>
                <a:r>
                  <a:rPr lang="en-CA" dirty="0"/>
                  <a:t>should </a:t>
                </a:r>
                <a:r>
                  <a:rPr lang="en-CA" dirty="0" smtClean="0"/>
                  <a:t>use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   [Y,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|Z]=[Z|Y,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][Y|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][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]/[Z]</a:t>
                </a:r>
              </a:p>
              <a:p>
                <a:endParaRPr lang="en-CA" dirty="0" smtClean="0"/>
              </a:p>
              <a:p>
                <a:endParaRPr lang="en-CA" dirty="0" smtClean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6"/>
                </p:custDataLst>
              </p:nvPr>
            </p:nvSpPr>
            <p:spPr>
              <a:xfrm>
                <a:off x="360667" y="1120997"/>
                <a:ext cx="8676456" cy="5544616"/>
              </a:xfrm>
              <a:blipFill>
                <a:blip r:embed="rId7"/>
                <a:stretch>
                  <a:fillRect l="-703" t="-880" r="-9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5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188640"/>
            <a:ext cx="7772400" cy="778098"/>
          </a:xfrm>
        </p:spPr>
        <p:txBody>
          <a:bodyPr/>
          <a:lstStyle/>
          <a:p>
            <a:r>
              <a:rPr lang="en-CA" dirty="0"/>
              <a:t>Hierarchical models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14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124744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In the case of empirical Bayesian,  θ is fixed but unknown (e.g. can be estimated by using the maximum </a:t>
                </a:r>
                <a:r>
                  <a:rPr lang="en-CA" dirty="0"/>
                  <a:t>likelihood</a:t>
                </a:r>
                <a:r>
                  <a:rPr lang="en-CA" dirty="0" smtClean="0"/>
                  <a:t>).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 Data model [Z|Y</a:t>
                </a:r>
                <a:r>
                  <a:rPr lang="en-CA" dirty="0"/>
                  <a:t>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]</a:t>
                </a:r>
              </a:p>
              <a:p>
                <a:pPr marL="0" indent="0">
                  <a:buNone/>
                </a:pPr>
                <a:r>
                  <a:rPr lang="en-CA" dirty="0"/>
                  <a:t>      </a:t>
                </a:r>
                <a:r>
                  <a:rPr lang="en-CA" dirty="0" smtClean="0"/>
                  <a:t>Process model [Y</a:t>
                </a:r>
                <a:r>
                  <a:rPr lang="en-CA" dirty="0"/>
                  <a:t>|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</a:t>
                </a:r>
              </a:p>
              <a:p>
                <a:r>
                  <a:rPr lang="en-CA" dirty="0"/>
                  <a:t>In this case, the inference is made </a:t>
                </a:r>
                <a:r>
                  <a:rPr lang="en-CA" dirty="0" smtClean="0"/>
                  <a:t>from [Y|Z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]=[Z|Y,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][Y|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]/[</a:t>
                </a:r>
                <a:r>
                  <a:rPr lang="en-CA" dirty="0"/>
                  <a:t>Z|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].</a:t>
                </a:r>
              </a:p>
              <a:p>
                <a:r>
                  <a:rPr lang="en-CA" dirty="0"/>
                  <a:t>The choice </a:t>
                </a:r>
                <a:r>
                  <a:rPr lang="en-CA" dirty="0" smtClean="0"/>
                  <a:t>between an empirical Bayes model and a Bayes model </a:t>
                </a:r>
                <a:r>
                  <a:rPr lang="en-CA" dirty="0"/>
                  <a:t>depends on the data and the </a:t>
                </a:r>
                <a:r>
                  <a:rPr lang="en-CA" dirty="0" smtClean="0"/>
                  <a:t>computational complexity. </a:t>
                </a:r>
                <a:r>
                  <a:rPr lang="en-CA" dirty="0"/>
                  <a:t>If </a:t>
                </a:r>
                <a:r>
                  <a:rPr lang="en-CA" dirty="0" smtClean="0"/>
                  <a:t>few data are available, then [</a:t>
                </a:r>
                <a:r>
                  <a:rPr lang="en-CA" dirty="0"/>
                  <a:t>θ</a:t>
                </a:r>
                <a:r>
                  <a:rPr lang="en-CA" dirty="0" smtClean="0"/>
                  <a:t>] should be considered random. However, the computational complexity is higher.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6"/>
                </p:custDataLst>
              </p:nvPr>
            </p:nvSpPr>
            <p:spPr>
              <a:xfrm>
                <a:off x="467544" y="1124744"/>
                <a:ext cx="8676456" cy="5544616"/>
              </a:xfrm>
              <a:blipFill>
                <a:blip r:embed="rId7"/>
                <a:stretch>
                  <a:fillRect l="-703" t="-16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3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188640"/>
            <a:ext cx="7772400" cy="778098"/>
          </a:xfrm>
        </p:spPr>
        <p:txBody>
          <a:bodyPr/>
          <a:lstStyle/>
          <a:p>
            <a:r>
              <a:rPr lang="en-CA" dirty="0"/>
              <a:t>Hierarchical models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15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47564" y="1122884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Example of terahertz image formation. This image may have 1024 bands. For the n</a:t>
                </a:r>
                <a:r>
                  <a:rPr lang="en-CA" baseline="30000" dirty="0" smtClean="0"/>
                  <a:t>th</a:t>
                </a:r>
                <a:r>
                  <a:rPr lang="en-CA" dirty="0" smtClean="0"/>
                  <a:t> band and a given pixel </a:t>
                </a:r>
                <a:endParaRPr lang="en-CA" dirty="0" smtClean="0"/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Data model: </a:t>
                </a:r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n</a:t>
                </a:r>
                <a:r>
                  <a:rPr lang="en-CA" dirty="0" smtClean="0"/>
                  <a:t>=</a:t>
                </a:r>
                <a:r>
                  <a:rPr lang="en-CA" dirty="0" err="1" smtClean="0"/>
                  <a:t>h</a:t>
                </a:r>
                <a:r>
                  <a:rPr lang="en-CA" baseline="-25000" dirty="0" err="1" smtClean="0"/>
                  <a:t>n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n</a:t>
                </a:r>
                <a:r>
                  <a:rPr lang="en-CA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 smtClean="0"/>
                  <a:t> is Gauss(0,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r>
                  <a:rPr lang="en-CA" dirty="0" smtClean="0"/>
                  <a:t>     Process model:  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n</a:t>
                </a:r>
                <a:r>
                  <a:rPr lang="en-CA" dirty="0" smtClean="0"/>
                  <a:t>=</a:t>
                </a:r>
                <a:r>
                  <a:rPr lang="en-CA" dirty="0" err="1" smtClean="0"/>
                  <a:t>m</a:t>
                </a:r>
                <a:r>
                  <a:rPr lang="en-CA" baseline="30000" dirty="0" err="1" smtClean="0"/>
                  <a:t>t</a:t>
                </a:r>
                <a:r>
                  <a:rPr lang="en-CA" dirty="0"/>
                  <a:t> </a:t>
                </a:r>
                <a:r>
                  <a:rPr lang="en-CA" dirty="0" smtClean="0"/>
                  <a:t>(y</a:t>
                </a:r>
                <a:r>
                  <a:rPr lang="en-CA" baseline="-25000" dirty="0" smtClean="0"/>
                  <a:t>n-1</a:t>
                </a:r>
                <a:r>
                  <a:rPr lang="en-CA" dirty="0" smtClean="0"/>
                  <a:t>,…, 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n</a:t>
                </a:r>
                <a:r>
                  <a:rPr lang="en-CA" baseline="-25000" dirty="0" smtClean="0"/>
                  <a:t>-k</a:t>
                </a:r>
                <a:r>
                  <a:rPr lang="en-CA" dirty="0" smtClean="0"/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is Gauss(0,</a:t>
                </a:r>
                <a:r>
                  <a:rPr lang="en-CA" dirty="0" smtClean="0"/>
                  <a:t> b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 smtClean="0"/>
              </a:p>
              <a:p>
                <a:pPr marL="0" indent="0">
                  <a:buNone/>
                </a:pPr>
                <a:r>
                  <a:rPr lang="en-CA" dirty="0" smtClean="0"/>
                  <a:t>     Parameter model: </a:t>
                </a:r>
                <a:r>
                  <a:rPr lang="en-CA" dirty="0" err="1" smtClean="0"/>
                  <a:t>h</a:t>
                </a:r>
                <a:r>
                  <a:rPr lang="en-CA" baseline="-25000" dirty="0" err="1" smtClean="0"/>
                  <a:t>n</a:t>
                </a:r>
                <a:r>
                  <a:rPr lang="en-CA" dirty="0" smtClean="0"/>
                  <a:t>, </a:t>
                </a:r>
                <a:r>
                  <a:rPr lang="en-CA" dirty="0" smtClean="0"/>
                  <a:t>m, </a:t>
                </a:r>
                <a:r>
                  <a:rPr lang="en-CA" dirty="0" smtClean="0"/>
                  <a:t>a, and b</a:t>
                </a:r>
                <a:r>
                  <a:rPr lang="en-CA" dirty="0"/>
                  <a:t>. </a:t>
                </a:r>
                <a:endParaRPr lang="en-CA" dirty="0" smtClean="0"/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                                              Intensity at a pixel</a:t>
                </a:r>
                <a:endParaRPr lang="en-CA" dirty="0"/>
              </a:p>
              <a:p>
                <a:pPr marL="0" indent="0">
                  <a:buNone/>
                </a:pPr>
                <a:endParaRPr lang="en-CA" dirty="0" smtClean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47564" y="1122884"/>
                <a:ext cx="8676456" cy="5544616"/>
              </a:xfrm>
              <a:blipFill>
                <a:blip r:embed="rId6"/>
                <a:stretch>
                  <a:fillRect l="-702" t="-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077072"/>
            <a:ext cx="2286000" cy="2000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545" y="3810845"/>
            <a:ext cx="3672408" cy="239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79596" y="0"/>
            <a:ext cx="7772400" cy="778098"/>
          </a:xfrm>
        </p:spPr>
        <p:txBody>
          <a:bodyPr/>
          <a:lstStyle/>
          <a:p>
            <a:r>
              <a:rPr lang="en-CA" dirty="0"/>
              <a:t>Hierarchical models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16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372836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Example: It is proposed to seek a submarine, that sank in the ocean (USS Scorpion 1968). The search area is divided into squares. Each square </a:t>
                </a:r>
                <a:r>
                  <a:rPr lang="en-CA" i="1" dirty="0" err="1"/>
                  <a:t>i</a:t>
                </a:r>
                <a:r>
                  <a:rPr lang="en-CA" dirty="0"/>
                  <a:t> </a:t>
                </a:r>
                <a:r>
                  <a:rPr lang="en-CA" dirty="0" smtClean="0"/>
                  <a:t>is </a:t>
                </a:r>
                <a:r>
                  <a:rPr lang="en-CA" dirty="0"/>
                  <a:t>associated with </a:t>
                </a:r>
                <a:r>
                  <a:rPr lang="en-CA" dirty="0" smtClean="0"/>
                  <a:t>two variables</a:t>
                </a:r>
                <a:endParaRPr lang="en-CA" dirty="0" smtClean="0"/>
              </a:p>
              <a:p>
                <a:pPr lvl="1"/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=1 </a:t>
                </a:r>
                <a:r>
                  <a:rPr lang="en-CA" dirty="0"/>
                  <a:t>if the submarine was found in the square and 0 otherwise</a:t>
                </a:r>
                <a:r>
                  <a:rPr lang="en-CA" dirty="0" smtClean="0"/>
                  <a:t>.</a:t>
                </a:r>
              </a:p>
              <a:p>
                <a:pPr lvl="1"/>
                <a:r>
                  <a:rPr lang="en-CA" dirty="0" smtClean="0"/>
                  <a:t>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 if </a:t>
                </a:r>
                <a:r>
                  <a:rPr lang="en-CA" dirty="0"/>
                  <a:t>the submarine is in the square and 0 otherwise. Y</a:t>
                </a:r>
                <a:r>
                  <a:rPr lang="en-CA" baseline="-25000" dirty="0"/>
                  <a:t>i</a:t>
                </a:r>
                <a:r>
                  <a:rPr lang="en-CA" dirty="0"/>
                  <a:t> is not measurable (hidden). </a:t>
                </a:r>
                <a:endParaRPr lang="en-CA" dirty="0" smtClean="0"/>
              </a:p>
              <a:p>
                <a:r>
                  <a:rPr lang="en-CA" dirty="0"/>
                  <a:t>The probability of detection is </a:t>
                </a:r>
                <a:r>
                  <a:rPr lang="en-CA" dirty="0" smtClean="0"/>
                  <a:t>p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=[</a:t>
                </a:r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=1|Y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=1]</a:t>
                </a:r>
              </a:p>
              <a:p>
                <a:r>
                  <a:rPr lang="en-CA" dirty="0"/>
                  <a:t>The probability of occurrence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b="0" i="1" baseline="-2500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CA" dirty="0" smtClean="0"/>
                  <a:t>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=1]</a:t>
                </a:r>
                <a:endParaRPr lang="en-CA" dirty="0"/>
              </a:p>
              <a:p>
                <a:r>
                  <a:rPr lang="en-CA" dirty="0"/>
                  <a:t>Hierarchical Bayesian </a:t>
                </a:r>
                <a:r>
                  <a:rPr lang="en-CA" dirty="0" smtClean="0"/>
                  <a:t>model </a:t>
                </a:r>
              </a:p>
              <a:p>
                <a:pPr lvl="1"/>
                <a:r>
                  <a:rPr lang="en-CA" dirty="0" smtClean="0"/>
                  <a:t>Data model [Z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|Y</a:t>
                </a:r>
                <a:r>
                  <a:rPr lang="en-CA" baseline="-25000" dirty="0" smtClean="0"/>
                  <a:t>i</a:t>
                </a:r>
                <a:r>
                  <a:rPr lang="fr-CA" dirty="0" smtClean="0"/>
                  <a:t>]</a:t>
                </a:r>
                <a:r>
                  <a:rPr lang="en-CA" dirty="0"/>
                  <a:t>=Ber(</a:t>
                </a:r>
                <a:r>
                  <a:rPr lang="en-CA" dirty="0" err="1"/>
                  <a:t>Y</a:t>
                </a:r>
                <a:r>
                  <a:rPr lang="en-CA" baseline="-25000" dirty="0" err="1"/>
                  <a:t>i</a:t>
                </a:r>
                <a:r>
                  <a:rPr lang="en-CA" dirty="0" err="1" smtClean="0"/>
                  <a:t>p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) </a:t>
                </a:r>
                <a:r>
                  <a:rPr lang="en-CA" dirty="0"/>
                  <a:t>= (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i</a:t>
                </a:r>
                <a:r>
                  <a:rPr lang="en-CA" dirty="0" err="1" smtClean="0"/>
                  <a:t>p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)</a:t>
                </a:r>
                <a:r>
                  <a:rPr lang="en-CA" baseline="30000" dirty="0" smtClean="0"/>
                  <a:t>z</a:t>
                </a:r>
                <a:r>
                  <a:rPr lang="en-CA" baseline="-12000" dirty="0" smtClean="0"/>
                  <a:t>i </a:t>
                </a:r>
                <a:r>
                  <a:rPr lang="en-CA" dirty="0" smtClean="0"/>
                  <a:t>(1-</a:t>
                </a:r>
                <a:r>
                  <a:rPr lang="en-CA" dirty="0"/>
                  <a:t>(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i</a:t>
                </a:r>
                <a:r>
                  <a:rPr lang="en-CA" dirty="0" err="1" smtClean="0"/>
                  <a:t>p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))</a:t>
                </a:r>
                <a:r>
                  <a:rPr lang="en-CA" baseline="30000" dirty="0" smtClean="0"/>
                  <a:t>1-z</a:t>
                </a:r>
                <a:r>
                  <a:rPr lang="en-CA" baseline="-12000" dirty="0" smtClean="0"/>
                  <a:t>i</a:t>
                </a:r>
                <a:r>
                  <a:rPr lang="en-CA" dirty="0" smtClean="0"/>
                  <a:t> and </a:t>
                </a:r>
                <a:r>
                  <a:rPr lang="en-CA" sz="2200" dirty="0"/>
                  <a:t>[Z</a:t>
                </a:r>
                <a:r>
                  <a:rPr lang="en-CA" sz="2200" baseline="-25000" dirty="0"/>
                  <a:t>i</a:t>
                </a:r>
                <a:r>
                  <a:rPr lang="en-CA" sz="2200" dirty="0"/>
                  <a:t>=0|Y</a:t>
                </a:r>
                <a:r>
                  <a:rPr lang="en-CA" sz="2200" baseline="-25000" dirty="0"/>
                  <a:t>i</a:t>
                </a:r>
                <a:r>
                  <a:rPr lang="en-CA" sz="2200" dirty="0"/>
                  <a:t>=0] =1</a:t>
                </a:r>
                <a:endParaRPr lang="en-CA" sz="2200" baseline="-12000" dirty="0" smtClean="0"/>
              </a:p>
              <a:p>
                <a:pPr lvl="1"/>
                <a:r>
                  <a:rPr lang="en-CA" dirty="0" smtClean="0"/>
                  <a:t>Process model 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]=Ber(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dirty="0" smtClean="0"/>
                  <a:t>) =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baseline="30000" dirty="0" smtClean="0"/>
                  <a:t>y</a:t>
                </a:r>
                <a:r>
                  <a:rPr lang="en-CA" baseline="-12000" dirty="0" smtClean="0"/>
                  <a:t>i </a:t>
                </a:r>
                <a:r>
                  <a:rPr lang="en-CA" dirty="0" smtClean="0"/>
                  <a:t>(1-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dirty="0" smtClean="0"/>
                  <a:t>)</a:t>
                </a:r>
                <a:r>
                  <a:rPr lang="en-CA" baseline="30000" dirty="0"/>
                  <a:t> </a:t>
                </a:r>
                <a:r>
                  <a:rPr lang="en-CA" baseline="30000" dirty="0" smtClean="0"/>
                  <a:t>1-y</a:t>
                </a:r>
                <a:r>
                  <a:rPr lang="en-CA" baseline="-12000" dirty="0" smtClean="0"/>
                  <a:t>i</a:t>
                </a:r>
                <a:endParaRPr lang="en-CA" dirty="0"/>
              </a:p>
              <a:p>
                <a:pPr marL="320040" lvl="1" indent="0">
                  <a:buNone/>
                </a:pPr>
                <a:endParaRPr lang="en-CA" dirty="0" smtClean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372836"/>
                <a:ext cx="8676456" cy="5544616"/>
              </a:xfrm>
              <a:blipFill>
                <a:blip r:embed="rId7"/>
                <a:stretch>
                  <a:fillRect l="-703" t="-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965" y="188640"/>
            <a:ext cx="1550837" cy="1239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4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79596" y="0"/>
            <a:ext cx="7772400" cy="778098"/>
          </a:xfrm>
        </p:spPr>
        <p:txBody>
          <a:bodyPr/>
          <a:lstStyle/>
          <a:p>
            <a:r>
              <a:rPr lang="en-CA" dirty="0"/>
              <a:t>Hierarchical models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17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180670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The probability that the submarine is in the square </a:t>
                </a:r>
                <a:r>
                  <a:rPr lang="en-CA" dirty="0" err="1" smtClean="0"/>
                  <a:t>i</a:t>
                </a:r>
                <a:r>
                  <a:rPr lang="en-CA" dirty="0" smtClean="0"/>
                  <a:t> and have not found is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=1|Z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=0]=[</a:t>
                </a:r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=0|Y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=1]</a:t>
                </a:r>
                <a:r>
                  <a:rPr lang="en-CA" dirty="0"/>
                  <a:t> </a:t>
                </a:r>
                <a:r>
                  <a:rPr lang="en-CA" dirty="0" smtClean="0"/>
                  <a:t>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=1]/([</a:t>
                </a:r>
                <a:r>
                  <a:rPr lang="en-CA" dirty="0" err="1"/>
                  <a:t>Z</a:t>
                </a:r>
                <a:r>
                  <a:rPr lang="en-CA" baseline="-25000" dirty="0" err="1"/>
                  <a:t>i</a:t>
                </a:r>
                <a:r>
                  <a:rPr lang="en-CA" dirty="0"/>
                  <a:t>=0|Y</a:t>
                </a:r>
                <a:r>
                  <a:rPr lang="en-CA" baseline="-25000" dirty="0"/>
                  <a:t>i</a:t>
                </a:r>
                <a:r>
                  <a:rPr lang="en-CA" dirty="0"/>
                  <a:t>=1] [Y</a:t>
                </a:r>
                <a:r>
                  <a:rPr lang="en-CA" baseline="-25000" dirty="0"/>
                  <a:t>i</a:t>
                </a:r>
                <a:r>
                  <a:rPr lang="en-CA" dirty="0"/>
                  <a:t>=1</a:t>
                </a:r>
                <a:r>
                  <a:rPr lang="en-CA" dirty="0" smtClean="0"/>
                  <a:t>]+</a:t>
                </a:r>
                <a:r>
                  <a:rPr lang="en-CA" dirty="0"/>
                  <a:t> </a:t>
                </a:r>
                <a:r>
                  <a:rPr lang="en-CA" dirty="0" smtClean="0"/>
                  <a:t>[</a:t>
                </a:r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=0|Y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=0] </a:t>
                </a:r>
                <a:r>
                  <a:rPr lang="en-CA" dirty="0"/>
                  <a:t>[</a:t>
                </a:r>
                <a:r>
                  <a:rPr lang="en-CA" dirty="0" smtClean="0"/>
                  <a:t>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=0])</a:t>
                </a:r>
              </a:p>
              <a:p>
                <a:pPr marL="0" indent="0">
                  <a:buNone/>
                </a:pPr>
                <a:r>
                  <a:rPr lang="en-CA" dirty="0" smtClean="0"/>
                  <a:t> Because [Z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=0|Y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</a:t>
                </a:r>
                <a:r>
                  <a:rPr lang="en-CA" dirty="0"/>
                  <a:t>] </a:t>
                </a:r>
                <a:r>
                  <a:rPr lang="en-CA" dirty="0" smtClean="0"/>
                  <a:t>=1 (</a:t>
                </a:r>
                <a:r>
                  <a:rPr lang="en-CA" dirty="0"/>
                  <a:t>no false detection</a:t>
                </a:r>
                <a:r>
                  <a:rPr lang="en-CA" dirty="0" smtClean="0"/>
                  <a:t>)</a:t>
                </a:r>
                <a:endParaRPr lang="en-CA" dirty="0"/>
              </a:p>
              <a:p>
                <a:pPr marL="0" indent="0">
                  <a:buNone/>
                </a:pPr>
                <a:r>
                  <a:rPr lang="en-CA" dirty="0" smtClean="0"/>
                  <a:t>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=1|Z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=0]=(1-</a:t>
                </a:r>
                <a:r>
                  <a:rPr lang="en-CA" dirty="0"/>
                  <a:t>p</a:t>
                </a:r>
                <a:r>
                  <a:rPr lang="en-CA" baseline="-25000" dirty="0"/>
                  <a:t>i</a:t>
                </a:r>
                <a:r>
                  <a:rPr lang="en-CA" dirty="0" smtClean="0"/>
                  <a:t>)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dirty="0" smtClean="0"/>
                  <a:t>/(1-</a:t>
                </a:r>
                <a:r>
                  <a:rPr lang="en-CA" dirty="0"/>
                  <a:t>p</a:t>
                </a:r>
                <a:r>
                  <a:rPr lang="en-CA" baseline="-25000" dirty="0"/>
                  <a:t>i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dirty="0" smtClean="0"/>
                  <a:t>)</a:t>
                </a:r>
              </a:p>
              <a:p>
                <a:r>
                  <a:rPr lang="en-CA" dirty="0"/>
                  <a:t>The probability that the submarine is in the square </a:t>
                </a:r>
                <a:r>
                  <a:rPr lang="en-CA" i="1" dirty="0"/>
                  <a:t>j</a:t>
                </a:r>
                <a:r>
                  <a:rPr lang="en-CA" dirty="0"/>
                  <a:t> knowing </a:t>
                </a:r>
                <a:r>
                  <a:rPr lang="en-CA" dirty="0" smtClean="0"/>
                  <a:t>it </a:t>
                </a:r>
                <a:r>
                  <a:rPr lang="en-CA" dirty="0"/>
                  <a:t>was not found in the square </a:t>
                </a:r>
                <a:r>
                  <a:rPr lang="en-CA" i="1" dirty="0" err="1" smtClean="0"/>
                  <a:t>i</a:t>
                </a:r>
                <a:r>
                  <a:rPr lang="en-CA" dirty="0" smtClean="0"/>
                  <a:t> </a:t>
                </a:r>
                <a:endParaRPr lang="en-CA" dirty="0"/>
              </a:p>
              <a:p>
                <a:pPr marL="320040" lvl="1" indent="0">
                  <a:buNone/>
                </a:pPr>
                <a:r>
                  <a:rPr lang="en-CA" dirty="0"/>
                  <a:t>[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j</a:t>
                </a:r>
                <a:r>
                  <a:rPr lang="en-CA" dirty="0" smtClean="0"/>
                  <a:t>=1|Z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</a:t>
                </a:r>
                <a:r>
                  <a:rPr lang="en-CA" dirty="0"/>
                  <a:t>]=[</a:t>
                </a:r>
                <a:r>
                  <a:rPr lang="en-CA" dirty="0" err="1" smtClean="0"/>
                  <a:t>Z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=0|Y</a:t>
                </a:r>
                <a:r>
                  <a:rPr lang="en-CA" baseline="-25000" dirty="0" smtClean="0"/>
                  <a:t>j</a:t>
                </a:r>
                <a:r>
                  <a:rPr lang="en-CA" dirty="0" smtClean="0"/>
                  <a:t>=1</a:t>
                </a:r>
                <a:r>
                  <a:rPr lang="en-CA" dirty="0"/>
                  <a:t>] [</a:t>
                </a:r>
                <a:r>
                  <a:rPr lang="en-CA" dirty="0" err="1" smtClean="0"/>
                  <a:t>Y</a:t>
                </a:r>
                <a:r>
                  <a:rPr lang="en-CA" baseline="-25000" dirty="0" err="1" smtClean="0"/>
                  <a:t>j</a:t>
                </a:r>
                <a:r>
                  <a:rPr lang="en-CA" dirty="0" smtClean="0"/>
                  <a:t>=1</a:t>
                </a:r>
                <a:r>
                  <a:rPr lang="en-CA" dirty="0"/>
                  <a:t>]/([</a:t>
                </a:r>
                <a:r>
                  <a:rPr lang="en-CA" dirty="0" err="1"/>
                  <a:t>Z</a:t>
                </a:r>
                <a:r>
                  <a:rPr lang="en-CA" baseline="-25000" dirty="0" err="1"/>
                  <a:t>i</a:t>
                </a:r>
                <a:r>
                  <a:rPr lang="en-CA" dirty="0"/>
                  <a:t>=0|Y</a:t>
                </a:r>
                <a:r>
                  <a:rPr lang="en-CA" baseline="-25000" dirty="0"/>
                  <a:t>i</a:t>
                </a:r>
                <a:r>
                  <a:rPr lang="en-CA" dirty="0"/>
                  <a:t>=1] [Y</a:t>
                </a:r>
                <a:r>
                  <a:rPr lang="en-CA" baseline="-25000" dirty="0"/>
                  <a:t>i</a:t>
                </a:r>
                <a:r>
                  <a:rPr lang="en-CA" dirty="0"/>
                  <a:t>=1]+ [</a:t>
                </a:r>
                <a:r>
                  <a:rPr lang="en-CA" dirty="0" err="1"/>
                  <a:t>Z</a:t>
                </a:r>
                <a:r>
                  <a:rPr lang="en-CA" baseline="-25000" dirty="0" err="1"/>
                  <a:t>i</a:t>
                </a:r>
                <a:r>
                  <a:rPr lang="en-CA" dirty="0"/>
                  <a:t>=0|Y</a:t>
                </a:r>
                <a:r>
                  <a:rPr lang="en-CA" baseline="-25000" dirty="0"/>
                  <a:t>i</a:t>
                </a:r>
                <a:r>
                  <a:rPr lang="en-CA" dirty="0"/>
                  <a:t>=0] </a:t>
                </a:r>
                <a:r>
                  <a:rPr lang="en-CA" dirty="0" smtClean="0"/>
                  <a:t>[Y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=0])=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b="0" i="1" baseline="-25000" smtClean="0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r>
                  <a:rPr lang="en-CA" dirty="0"/>
                  <a:t>/(1-p</a:t>
                </a:r>
                <a:r>
                  <a:rPr lang="en-CA" baseline="-25000" dirty="0"/>
                  <a:t>i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CA" i="1" baseline="-2500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CA" dirty="0" smtClean="0"/>
                  <a:t>)</a:t>
                </a:r>
                <a:endParaRPr lang="en-CA" dirty="0"/>
              </a:p>
              <a:p>
                <a:pPr marL="320040" lvl="1" indent="0">
                  <a:buNone/>
                </a:pPr>
                <a:r>
                  <a:rPr lang="en-CA" dirty="0"/>
                  <a:t>The probabilities p and π are provided by experts</a:t>
                </a:r>
                <a:r>
                  <a:rPr lang="en-CA" dirty="0" smtClean="0"/>
                  <a:t>.</a:t>
                </a:r>
              </a:p>
              <a:p>
                <a:pPr marL="320040" lvl="1" indent="0">
                  <a:buNone/>
                </a:pPr>
                <a:r>
                  <a:rPr lang="en-CA" dirty="0" smtClean="0"/>
                  <a:t> </a:t>
                </a:r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180670"/>
                <a:ext cx="8676456" cy="5544616"/>
              </a:xfrm>
              <a:blipFill>
                <a:blip r:embed="rId6"/>
                <a:stretch>
                  <a:fillRect l="-1265" t="-9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9925"/>
            <a:ext cx="7772400" cy="850106"/>
          </a:xfrm>
        </p:spPr>
        <p:txBody>
          <a:bodyPr/>
          <a:lstStyle/>
          <a:p>
            <a:r>
              <a:rPr lang="en-CA" dirty="0" smtClean="0"/>
              <a:t>Model estimation/selection</a:t>
            </a:r>
            <a:endParaRPr lang="en-CA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18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1124744"/>
                <a:ext cx="8784976" cy="5400600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Let an </a:t>
                </a:r>
                <a:r>
                  <a:rPr lang="en-CA" dirty="0" err="1" smtClean="0"/>
                  <a:t>iid</a:t>
                </a:r>
                <a:r>
                  <a:rPr lang="en-CA" dirty="0" smtClean="0"/>
                  <a:t> data </a:t>
                </a:r>
                <a:r>
                  <a:rPr lang="en-CA" sz="2400" dirty="0" smtClean="0"/>
                  <a:t>D</a:t>
                </a:r>
                <a:r>
                  <a:rPr lang="en-CA" sz="2400" dirty="0"/>
                  <a:t>={x</a:t>
                </a:r>
                <a:r>
                  <a:rPr lang="en-CA" sz="2400" baseline="-25000" dirty="0"/>
                  <a:t>1</a:t>
                </a:r>
                <a:r>
                  <a:rPr lang="en-CA" sz="2400" dirty="0"/>
                  <a:t>…</a:t>
                </a:r>
                <a:r>
                  <a:rPr lang="en-CA" sz="2400" dirty="0" err="1"/>
                  <a:t>x</a:t>
                </a:r>
                <a:r>
                  <a:rPr lang="en-CA" sz="2400" baseline="-25000" dirty="0" err="1"/>
                  <a:t>n</a:t>
                </a:r>
                <a:r>
                  <a:rPr lang="en-CA" sz="2400" dirty="0"/>
                  <a:t>} </a:t>
                </a:r>
                <a:r>
                  <a:rPr lang="en-CA" sz="2400" dirty="0" smtClean="0"/>
                  <a:t> sampled from some pdf.</a:t>
                </a:r>
              </a:p>
              <a:p>
                <a:r>
                  <a:rPr lang="en-CA" sz="2400" dirty="0" smtClean="0"/>
                  <a:t>We need to carry out the inference.</a:t>
                </a:r>
                <a:endParaRPr lang="en-CA" dirty="0" smtClean="0"/>
              </a:p>
              <a:p>
                <a:r>
                  <a:rPr lang="en-CA" dirty="0"/>
                  <a:t>Several </a:t>
                </a:r>
                <a:r>
                  <a:rPr lang="en-CA" dirty="0" smtClean="0"/>
                  <a:t>choices</a:t>
                </a:r>
                <a:endParaRPr lang="en-CA" dirty="0"/>
              </a:p>
              <a:p>
                <a:pPr lvl="1"/>
                <a:r>
                  <a:rPr lang="en-CA" dirty="0" smtClean="0"/>
                  <a:t>model </a:t>
                </a:r>
                <a:r>
                  <a:rPr lang="en-CA" dirty="0"/>
                  <a:t>estimation using maximum likelihood</a:t>
                </a:r>
                <a:r>
                  <a:rPr lang="en-CA" dirty="0" smtClean="0"/>
                  <a:t>, EM…</a:t>
                </a:r>
              </a:p>
              <a:p>
                <a:pPr marL="320040" lvl="1" indent="0">
                  <a:buNone/>
                </a:pPr>
                <a:r>
                  <a:rPr lang="en-CA" dirty="0" smtClean="0"/>
                  <a:t>       - max</a:t>
                </a:r>
                <a14:m>
                  <m:oMath xmlns:m="http://schemas.openxmlformats.org/officeDocument/2006/math">
                    <m:r>
                      <a:rPr lang="en-CA" i="1" baseline="-25000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 [D|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] </m:t>
                    </m:r>
                  </m:oMath>
                </a14:m>
                <a:r>
                  <a:rPr lang="en-CA" dirty="0" smtClean="0"/>
                  <a:t>=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</a:rPr>
                      <m:t>∏</m:t>
                    </m:r>
                    <m:r>
                      <a:rPr lang="en-CA" b="0" i="1" baseline="-25000" smtClean="0">
                        <a:latin typeface="Cambria Math"/>
                      </a:rPr>
                      <m:t>𝑖</m:t>
                    </m:r>
                    <m:r>
                      <a:rPr lang="en-CA" b="0" i="1" baseline="-25000" smtClean="0">
                        <a:latin typeface="Cambria Math"/>
                      </a:rPr>
                      <m:t>=1</m:t>
                    </m:r>
                    <m:r>
                      <a:rPr lang="en-CA" b="0" i="1" baseline="50000" smtClean="0">
                        <a:latin typeface="Cambria Math"/>
                      </a:rPr>
                      <m:t>𝑛</m:t>
                    </m:r>
                    <m:r>
                      <a:rPr lang="en-CA" b="0" i="1" smtClean="0">
                        <a:latin typeface="Cambria Math"/>
                      </a:rPr>
                      <m:t> [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baseline="-25000" smtClean="0">
                        <a:latin typeface="Cambria Math"/>
                      </a:rPr>
                      <m:t>𝑖</m:t>
                    </m:r>
                    <m:r>
                      <a:rPr lang="en-CA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  (likelihood)</a:t>
                </a:r>
              </a:p>
              <a:p>
                <a:pPr marL="320040" lvl="1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 - example (see normal law case studied before)</a:t>
                </a:r>
              </a:p>
              <a:p>
                <a:pPr lvl="1"/>
                <a:r>
                  <a:rPr lang="en-CA" dirty="0" smtClean="0"/>
                  <a:t>model selection </a:t>
                </a:r>
                <a:r>
                  <a:rPr lang="en-CA" dirty="0"/>
                  <a:t>using the </a:t>
                </a:r>
                <a:r>
                  <a:rPr lang="en-CA" dirty="0" smtClean="0"/>
                  <a:t>MDL, AIC, MML…</a:t>
                </a:r>
              </a:p>
              <a:p>
                <a:pPr lvl="1">
                  <a:buFontTx/>
                  <a:buChar char="-"/>
                </a:pPr>
                <a:r>
                  <a:rPr lang="en-CA" dirty="0" smtClean="0"/>
                  <a:t>the principle: max</a:t>
                </a:r>
                <a:r>
                  <a:rPr lang="en-CA" baseline="-25000" dirty="0"/>
                  <a:t>𝜃</a:t>
                </a:r>
                <a:r>
                  <a:rPr lang="en-CA" dirty="0"/>
                  <a:t> ln [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| D]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/>
                        <a:sym typeface="Symbol" panose="05050102010706020507" pitchFamily="18" charset="2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/>
                        <a:sym typeface="Symbol" panose="05050102010706020507" pitchFamily="18" charset="2"/>
                      </a:rPr>
                      <m:t> 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𝑙𝑛</m:t>
                    </m:r>
                    <m:r>
                      <a:rPr lang="en-CA" i="1">
                        <a:latin typeface="Cambria Math"/>
                      </a:rPr>
                      <m:t>∏</m:t>
                    </m:r>
                    <m:r>
                      <a:rPr lang="en-CA" i="1" baseline="-25000">
                        <a:latin typeface="Cambria Math"/>
                      </a:rPr>
                      <m:t>𝑖</m:t>
                    </m:r>
                    <m:r>
                      <a:rPr lang="en-CA" i="1" baseline="-25000">
                        <a:latin typeface="Cambria Math"/>
                      </a:rPr>
                      <m:t>=1</m:t>
                    </m:r>
                    <m:r>
                      <a:rPr lang="en-CA" i="1" baseline="50000">
                        <a:latin typeface="Cambria Math"/>
                      </a:rPr>
                      <m:t>𝑛</m:t>
                    </m:r>
                    <m:r>
                      <a:rPr lang="en-CA" i="1">
                        <a:latin typeface="Cambria Math"/>
                      </a:rPr>
                      <m:t> [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baseline="-25000">
                        <a:latin typeface="Cambria Math"/>
                      </a:rPr>
                      <m:t>𝑖</m:t>
                    </m:r>
                    <m:r>
                      <a:rPr lang="en-CA" i="1">
                        <a:latin typeface="Cambria Math"/>
                      </a:rPr>
                      <m:t>|</m:t>
                    </m:r>
                  </m:oMath>
                </a14:m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]+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𝑙𝑛</m:t>
                    </m:r>
                    <m:r>
                      <a:rPr lang="en-CA" i="1">
                        <a:latin typeface="Cambria Math"/>
                      </a:rPr>
                      <m:t> [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 </a:t>
                </a:r>
              </a:p>
              <a:p>
                <a:pPr lvl="1">
                  <a:buFontTx/>
                  <a:buChar char="-"/>
                </a:pPr>
                <a:r>
                  <a:rPr lang="en-CA" dirty="0" smtClean="0"/>
                  <a:t>example (AIC): min</a:t>
                </a:r>
                <a:r>
                  <a:rPr lang="en-CA" baseline="-25000" dirty="0" smtClean="0"/>
                  <a:t>𝜃</a:t>
                </a:r>
                <a:r>
                  <a:rPr lang="en-CA" dirty="0" smtClean="0"/>
                  <a:t> </a:t>
                </a:r>
                <a:r>
                  <a:rPr lang="en-CA" dirty="0"/>
                  <a:t>ln [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/>
                  <a:t>| D]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  <a:ea typeface="Cambria Math"/>
                        <a:sym typeface="Symbol" panose="05050102010706020507" pitchFamily="18" charset="2"/>
                      </a:rPr>
                      <m:t>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≈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/>
                        <a:sym typeface="Symbol" panose="05050102010706020507" pitchFamily="18" charset="2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/>
                      </a:rPr>
                      <m:t>− 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𝑙𝑛</m:t>
                    </m:r>
                    <m:r>
                      <a:rPr lang="en-CA" i="1">
                        <a:latin typeface="Cambria Math"/>
                      </a:rPr>
                      <m:t>∏</m:t>
                    </m:r>
                    <m:r>
                      <a:rPr lang="en-CA" i="1" baseline="-25000">
                        <a:latin typeface="Cambria Math"/>
                      </a:rPr>
                      <m:t>𝑖</m:t>
                    </m:r>
                    <m:r>
                      <a:rPr lang="en-CA" i="1" baseline="-25000">
                        <a:latin typeface="Cambria Math"/>
                      </a:rPr>
                      <m:t>=1</m:t>
                    </m:r>
                    <m:r>
                      <a:rPr lang="en-CA" i="1" baseline="50000">
                        <a:latin typeface="Cambria Math"/>
                      </a:rPr>
                      <m:t>𝑛</m:t>
                    </m:r>
                    <m:r>
                      <a:rPr lang="en-CA" i="1">
                        <a:latin typeface="Cambria Math"/>
                      </a:rPr>
                      <m:t> [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baseline="-25000">
                        <a:latin typeface="Cambria Math"/>
                      </a:rPr>
                      <m:t>𝑖</m:t>
                    </m:r>
                    <m:r>
                      <a:rPr lang="en-CA" i="1">
                        <a:latin typeface="Cambria Math"/>
                      </a:rPr>
                      <m:t>|</m:t>
                    </m:r>
                  </m:oMath>
                </a14:m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dirty="0" smtClean="0"/>
                  <a:t>] + </a:t>
                </a:r>
                <a:r>
                  <a:rPr lang="en-CA" dirty="0"/>
                  <a:t>number of parameters to </a:t>
                </a:r>
                <a:r>
                  <a:rPr lang="en-CA" dirty="0" smtClean="0"/>
                  <a:t>estimate</a:t>
                </a:r>
              </a:p>
              <a:p>
                <a:pPr marL="320040" lvl="1" indent="0">
                  <a:buNone/>
                </a:pPr>
                <a:r>
                  <a:rPr lang="en-CA" dirty="0" smtClean="0"/>
                  <a:t> - example (implementation in class)</a:t>
                </a:r>
              </a:p>
              <a:p>
                <a:pPr lvl="1"/>
                <a:r>
                  <a:rPr lang="en-CA" dirty="0" smtClean="0"/>
                  <a:t>model estimation using simulation.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5"/>
                </p:custDataLst>
              </p:nvPr>
            </p:nvSpPr>
            <p:spPr>
              <a:xfrm>
                <a:off x="179512" y="1124744"/>
                <a:ext cx="8784976" cy="5400600"/>
              </a:xfrm>
              <a:blipFill>
                <a:blip r:embed="rId6"/>
                <a:stretch>
                  <a:fillRect l="-693" t="-1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18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9925"/>
            <a:ext cx="7772400" cy="850106"/>
          </a:xfrm>
        </p:spPr>
        <p:txBody>
          <a:bodyPr/>
          <a:lstStyle/>
          <a:p>
            <a:r>
              <a:rPr lang="en-CA" dirty="0"/>
              <a:t>Model estimation/selection</a:t>
            </a:r>
            <a:endParaRPr lang="en-CA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19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251520" y="860030"/>
                <a:ext cx="8784976" cy="5881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 smtClean="0"/>
                  <a:t>To estimate [Y,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 b="0" i="0" smtClean="0">
                        <a:latin typeface="Cambria Math"/>
                        <a:ea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CA" dirty="0" smtClean="0">
                    <a:ea typeface="Cambria Math"/>
                  </a:rPr>
                  <a:t> </a:t>
                </a:r>
                <a:r>
                  <a:rPr lang="en-CA" dirty="0"/>
                  <a:t>by simulation, we must </a:t>
                </a:r>
                <a:r>
                  <a:rPr lang="en-CA" dirty="0" smtClean="0"/>
                  <a:t>run </a:t>
                </a:r>
                <a:r>
                  <a:rPr lang="en-CA" dirty="0"/>
                  <a:t>the following operations iteratively</a:t>
                </a:r>
                <a:r>
                  <a:rPr lang="en-CA" dirty="0" smtClean="0"/>
                  <a:t> (Gibbs sampling – an MCMC method):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simulate [Y|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 smtClean="0"/>
                  <a:t>p</a:t>
                </a:r>
                <a:r>
                  <a:rPr lang="en-CA" dirty="0" smtClean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="0" i="0" baseline="-25000" smtClean="0">
                        <a:latin typeface="Cambria Math"/>
                        <a:ea typeface="Cambria Math"/>
                      </a:rPr>
                      <m:t>D</m:t>
                    </m:r>
                    <m:r>
                      <a:rPr lang="en-CA" b="0" i="0" smtClean="0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  <a:ea typeface="Cambria Math"/>
                      </a:rPr>
                      <m:t>Z</m:t>
                    </m:r>
                    <m:r>
                      <a:rPr lang="en-CA" b="0" i="0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CA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 smtClean="0"/>
                  <a:t>     </a:t>
                </a:r>
                <a:r>
                  <a:rPr lang="en-CA" dirty="0"/>
                  <a:t>simulate</a:t>
                </a:r>
                <a:r>
                  <a:rPr lang="en-CA" dirty="0" smtClean="0"/>
                  <a:t> [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 err="1" smtClean="0"/>
                  <a:t>p</a:t>
                </a:r>
                <a:r>
                  <a:rPr lang="en-CA" dirty="0" err="1" smtClean="0"/>
                  <a:t>|Y</a:t>
                </a:r>
                <a:r>
                  <a:rPr lang="en-CA" dirty="0" smtClean="0"/>
                  <a:t>,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CA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 smtClean="0"/>
                  <a:t>     simulate </a:t>
                </a:r>
                <a:r>
                  <a:rPr lang="en-CA" dirty="0"/>
                  <a:t>[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="0" i="0" baseline="-25000" smtClean="0">
                        <a:latin typeface="Cambria Math"/>
                        <a:ea typeface="Cambria Math"/>
                      </a:rPr>
                      <m:t>D</m:t>
                    </m:r>
                  </m:oMath>
                </a14:m>
                <a:r>
                  <a:rPr lang="en-CA" dirty="0"/>
                  <a:t>|Y,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="0" i="0" baseline="-25000" smtClean="0">
                        <a:latin typeface="Cambria Math"/>
                        <a:ea typeface="Cambria Math"/>
                      </a:rPr>
                      <m:t>p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CA" dirty="0">
                  <a:ea typeface="Cambria Math"/>
                </a:endParaRPr>
              </a:p>
              <a:p>
                <a:r>
                  <a:rPr lang="en-CA" dirty="0" smtClean="0"/>
                  <a:t>An issue: Normalization </a:t>
                </a:r>
                <a:r>
                  <a:rPr lang="en-CA" dirty="0"/>
                  <a:t>constants </a:t>
                </a:r>
                <a:r>
                  <a:rPr lang="en-CA" dirty="0" smtClean="0"/>
                  <a:t>(e.g. integral </a:t>
                </a:r>
                <a:r>
                  <a:rPr lang="en-CA" dirty="0"/>
                  <a:t>in the denominator) sometimes make it difficult </a:t>
                </a:r>
                <a:r>
                  <a:rPr lang="en-CA" dirty="0" smtClean="0"/>
                  <a:t>the simulation</a:t>
                </a:r>
                <a:r>
                  <a:rPr lang="en-CA" dirty="0"/>
                  <a:t>. </a:t>
                </a:r>
                <a:endParaRPr lang="en-CA" dirty="0" smtClean="0"/>
              </a:p>
              <a:p>
                <a:r>
                  <a:rPr lang="en-CA" dirty="0" smtClean="0"/>
                  <a:t>The </a:t>
                </a:r>
                <a:r>
                  <a:rPr lang="en-CA" dirty="0"/>
                  <a:t>solution </a:t>
                </a:r>
                <a:r>
                  <a:rPr lang="en-CA" dirty="0" smtClean="0"/>
                  <a:t>(Gibbs-Metropolis): The constant (the integral) is not required for the simulation because we are using conditional probability. Example</a:t>
                </a:r>
              </a:p>
              <a:p>
                <a:pPr marL="0" indent="0">
                  <a:buNone/>
                </a:pPr>
                <a:r>
                  <a:rPr lang="en-CA" dirty="0"/>
                  <a:t>       </a:t>
                </a:r>
                <a:r>
                  <a:rPr lang="en-CA" dirty="0" smtClean="0"/>
                  <a:t>[Y,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CA" dirty="0" smtClean="0">
                    <a:ea typeface="Cambria Math"/>
                  </a:rPr>
                  <a:t>=f(</a:t>
                </a:r>
                <a:r>
                  <a:rPr lang="en-CA" dirty="0"/>
                  <a:t>Y,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CA" dirty="0" smtClean="0">
                    <a:ea typeface="Cambria Math"/>
                  </a:rPr>
                  <a:t>)=c g</a:t>
                </a:r>
                <a:r>
                  <a:rPr lang="en-CA" dirty="0" smtClean="0"/>
                  <a:t>(Y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fr-CA" b="0" i="0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CA" dirty="0" smtClean="0"/>
                  <a:t> and c ≠0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 </a:t>
                </a:r>
                <a:r>
                  <a:rPr lang="en-CA" dirty="0" smtClean="0">
                    <a:ea typeface="Cambria Math"/>
                  </a:rPr>
                  <a:t>f(</a:t>
                </a:r>
                <a:r>
                  <a:rPr lang="en-CA" dirty="0" smtClean="0"/>
                  <a:t>Y|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CA" dirty="0" smtClean="0">
                    <a:ea typeface="Cambria Math"/>
                  </a:rPr>
                  <a:t>)=</a:t>
                </a:r>
                <a:r>
                  <a:rPr lang="en-CA" dirty="0">
                    <a:ea typeface="Cambria Math"/>
                  </a:rPr>
                  <a:t> </a:t>
                </a:r>
                <a:r>
                  <a:rPr lang="en-CA" dirty="0" smtClean="0">
                    <a:ea typeface="Cambria Math"/>
                  </a:rPr>
                  <a:t>f(</a:t>
                </a:r>
                <a:r>
                  <a:rPr lang="en-CA" dirty="0" smtClean="0"/>
                  <a:t>Y,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CA" dirty="0" smtClean="0">
                    <a:ea typeface="Cambria Math"/>
                  </a:rPr>
                  <a:t>)/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∫</m:t>
                    </m:r>
                  </m:oMath>
                </a14:m>
                <a:r>
                  <a:rPr lang="en-CA" dirty="0" smtClean="0">
                    <a:ea typeface="Cambria Math"/>
                  </a:rPr>
                  <a:t>f(Y,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</m:oMath>
                </a14:m>
                <a:r>
                  <a:rPr lang="en-CA" dirty="0">
                    <a:ea typeface="Cambria Math"/>
                  </a:rPr>
                  <a:t>)</a:t>
                </a:r>
                <a:r>
                  <a:rPr lang="en-CA" dirty="0" err="1">
                    <a:ea typeface="Cambria Math"/>
                  </a:rPr>
                  <a:t>dY</a:t>
                </a:r>
                <a:r>
                  <a:rPr lang="en-CA" dirty="0">
                    <a:ea typeface="Cambria Math"/>
                  </a:rPr>
                  <a:t> </a:t>
                </a:r>
                <a:endParaRPr lang="en-CA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>
                    <a:ea typeface="Cambria Math"/>
                  </a:rPr>
                  <a:t> </a:t>
                </a:r>
                <a:r>
                  <a:rPr lang="en-CA" dirty="0" smtClean="0">
                    <a:ea typeface="Cambria Math"/>
                  </a:rPr>
                  <a:t>                               </a:t>
                </a:r>
                <a:r>
                  <a:rPr lang="en-CA" dirty="0" smtClean="0">
                    <a:ea typeface="Cambria Math"/>
                  </a:rPr>
                  <a:t>= </a:t>
                </a:r>
                <a:r>
                  <a:rPr lang="en-CA" dirty="0" smtClean="0">
                    <a:ea typeface="Cambria Math"/>
                  </a:rPr>
                  <a:t>c g(</a:t>
                </a:r>
                <a:r>
                  <a:rPr lang="en-CA" dirty="0" smtClean="0"/>
                  <a:t>Y,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CA" dirty="0">
                    <a:ea typeface="Cambria Math"/>
                  </a:rPr>
                  <a:t>)/ </a:t>
                </a:r>
                <a:r>
                  <a:rPr lang="en-CA" dirty="0" smtClean="0">
                    <a:ea typeface="Cambria Math"/>
                  </a:rPr>
                  <a:t>c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∫</m:t>
                    </m:r>
                  </m:oMath>
                </a14:m>
                <a:r>
                  <a:rPr lang="en-CA" dirty="0" smtClean="0">
                    <a:ea typeface="Cambria Math"/>
                  </a:rPr>
                  <a:t>g(Y,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</m:oMath>
                </a14:m>
                <a:r>
                  <a:rPr lang="en-CA" dirty="0">
                    <a:ea typeface="Cambria Math"/>
                  </a:rPr>
                  <a:t>)</a:t>
                </a:r>
                <a:r>
                  <a:rPr lang="en-CA" dirty="0" err="1">
                    <a:ea typeface="Cambria Math"/>
                  </a:rPr>
                  <a:t>dY</a:t>
                </a:r>
                <a:r>
                  <a:rPr lang="en-CA" dirty="0">
                    <a:ea typeface="Cambria Math"/>
                  </a:rPr>
                  <a:t> </a:t>
                </a:r>
                <a:endParaRPr lang="en-CA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>
                    <a:ea typeface="Cambria Math"/>
                  </a:rPr>
                  <a:t> </a:t>
                </a:r>
                <a:r>
                  <a:rPr lang="en-CA" dirty="0" smtClean="0">
                    <a:ea typeface="Cambria Math"/>
                  </a:rPr>
                  <a:t>                               </a:t>
                </a:r>
                <a:r>
                  <a:rPr lang="en-CA" dirty="0" smtClean="0">
                    <a:ea typeface="Cambria Math"/>
                  </a:rPr>
                  <a:t>= </a:t>
                </a:r>
                <a:r>
                  <a:rPr lang="en-CA" dirty="0" smtClean="0">
                    <a:ea typeface="Cambria Math"/>
                  </a:rPr>
                  <a:t>g(</a:t>
                </a:r>
                <a:r>
                  <a:rPr lang="en-CA" dirty="0" smtClean="0"/>
                  <a:t>Y,</a:t>
                </a:r>
                <a:r>
                  <a:rPr lang="en-CA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CA" dirty="0">
                    <a:ea typeface="Cambria Math"/>
                  </a:rPr>
                  <a:t>)/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∫</m:t>
                    </m:r>
                  </m:oMath>
                </a14:m>
                <a:r>
                  <a:rPr lang="en-CA" dirty="0" smtClean="0">
                    <a:ea typeface="Cambria Math"/>
                  </a:rPr>
                  <a:t>g(Y,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</m:oMath>
                </a14:m>
                <a:r>
                  <a:rPr lang="en-CA" dirty="0">
                    <a:ea typeface="Cambria Math"/>
                  </a:rPr>
                  <a:t>)</a:t>
                </a:r>
                <a:r>
                  <a:rPr lang="en-CA" dirty="0" err="1">
                    <a:ea typeface="Cambria Math"/>
                  </a:rPr>
                  <a:t>dY</a:t>
                </a:r>
                <a:r>
                  <a:rPr lang="en-CA" dirty="0">
                    <a:ea typeface="Cambria Math"/>
                  </a:rPr>
                  <a:t> </a:t>
                </a:r>
                <a:endParaRPr lang="en-CA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>
                    <a:ea typeface="Cambria Math"/>
                  </a:rPr>
                  <a:t> </a:t>
                </a:r>
                <a:r>
                  <a:rPr lang="en-CA" dirty="0" smtClean="0">
                    <a:ea typeface="Cambria Math"/>
                  </a:rPr>
                  <a:t>                                </a:t>
                </a:r>
                <a:r>
                  <a:rPr lang="en-CA" dirty="0" smtClean="0">
                    <a:ea typeface="Cambria Math"/>
                  </a:rPr>
                  <a:t>=</a:t>
                </a:r>
                <a:r>
                  <a:rPr lang="en-CA" dirty="0" smtClean="0">
                    <a:ea typeface="Cambria Math"/>
                  </a:rPr>
                  <a:t>g</a:t>
                </a:r>
                <a:r>
                  <a:rPr lang="en-CA" dirty="0" smtClean="0"/>
                  <a:t>(Y|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fr-CA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251520" y="860030"/>
                <a:ext cx="8784976" cy="5881337"/>
              </a:xfrm>
              <a:blipFill>
                <a:blip r:embed="rId5"/>
                <a:stretch>
                  <a:fillRect l="-486" t="-1140" r="-15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552" y="116632"/>
            <a:ext cx="7772400" cy="864096"/>
          </a:xfrm>
        </p:spPr>
        <p:txBody>
          <a:bodyPr/>
          <a:lstStyle/>
          <a:p>
            <a:r>
              <a:rPr lang="en-CA" dirty="0" smtClean="0"/>
              <a:t>Probability density function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26159" y="1086755"/>
                <a:ext cx="8496944" cy="51845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CA" dirty="0" smtClean="0"/>
                  <a:t>A random variable (</a:t>
                </a:r>
                <a:r>
                  <a:rPr lang="en-CA" dirty="0" err="1" smtClean="0"/>
                  <a:t>rv</a:t>
                </a:r>
                <a:r>
                  <a:rPr lang="en-CA" dirty="0" smtClean="0"/>
                  <a:t>) </a:t>
                </a:r>
                <a:r>
                  <a:rPr lang="en-CA" b="1" dirty="0" smtClean="0"/>
                  <a:t>x</a:t>
                </a:r>
                <a:r>
                  <a:rPr lang="en-CA" dirty="0" smtClean="0"/>
                  <a:t> follow a probability law L means </a:t>
                </a:r>
                <a:r>
                  <a:rPr lang="en-CA" dirty="0"/>
                  <a:t>that </a:t>
                </a:r>
                <a:r>
                  <a:rPr lang="en-CA" dirty="0" smtClean="0"/>
                  <a:t>the set of values </a:t>
                </a:r>
                <a:r>
                  <a:rPr lang="fr-CA" dirty="0" smtClean="0"/>
                  <a:t>{</a:t>
                </a:r>
                <a:r>
                  <a:rPr lang="en-CA" dirty="0" smtClean="0"/>
                  <a:t>x</a:t>
                </a:r>
                <a:r>
                  <a:rPr lang="en-CA" baseline="-25000" dirty="0" smtClean="0"/>
                  <a:t>1</a:t>
                </a:r>
                <a:r>
                  <a:rPr lang="en-CA" dirty="0"/>
                  <a:t>, …</a:t>
                </a:r>
                <a:r>
                  <a:rPr lang="en-CA" dirty="0" err="1" smtClean="0"/>
                  <a:t>x</a:t>
                </a:r>
                <a:r>
                  <a:rPr lang="en-CA" baseline="-25000" dirty="0" err="1" smtClean="0"/>
                  <a:t>n</a:t>
                </a:r>
                <a:r>
                  <a:rPr lang="en-CA" dirty="0" smtClean="0"/>
                  <a:t>} can be sampled from L.</a:t>
                </a:r>
              </a:p>
              <a:p>
                <a:r>
                  <a:rPr lang="en-CA" dirty="0"/>
                  <a:t>Their exists several probability distributions such as  normal, Poisson, beta, </a:t>
                </a:r>
                <a:r>
                  <a:rPr lang="en-CA" dirty="0" err="1"/>
                  <a:t>Dirichlet</a:t>
                </a:r>
                <a:r>
                  <a:rPr lang="en-CA" dirty="0"/>
                  <a:t>,  gamma, binomial, and multinomial. Some are for discrete random variables and others for continuous variables. For example,</a:t>
                </a:r>
              </a:p>
              <a:p>
                <a:pPr lvl="1"/>
                <a:r>
                  <a:rPr lang="en-CA" dirty="0"/>
                  <a:t>the </a:t>
                </a:r>
                <a:r>
                  <a:rPr lang="en-CA" dirty="0" err="1"/>
                  <a:t>rv</a:t>
                </a:r>
                <a:r>
                  <a:rPr lang="en-CA" dirty="0"/>
                  <a:t> </a:t>
                </a:r>
                <a:r>
                  <a:rPr lang="en-CA" dirty="0" smtClean="0"/>
                  <a:t>whose values are the number </a:t>
                </a:r>
                <a:r>
                  <a:rPr lang="en-CA" dirty="0"/>
                  <a:t>of people over a period of time arriving at the university is </a:t>
                </a:r>
                <a:r>
                  <a:rPr lang="en-CA" dirty="0" smtClean="0"/>
                  <a:t>discreet (often considered as a Poisson law).</a:t>
                </a:r>
                <a:endParaRPr lang="en-CA" dirty="0"/>
              </a:p>
              <a:p>
                <a:pPr lvl="1"/>
                <a:r>
                  <a:rPr lang="en-CA" dirty="0"/>
                  <a:t>the </a:t>
                </a:r>
                <a:r>
                  <a:rPr lang="en-CA" dirty="0" err="1"/>
                  <a:t>rv</a:t>
                </a:r>
                <a:r>
                  <a:rPr lang="en-CA" dirty="0"/>
                  <a:t> whose </a:t>
                </a:r>
                <a:r>
                  <a:rPr lang="en-CA" dirty="0" smtClean="0"/>
                  <a:t>values are </a:t>
                </a:r>
                <a:r>
                  <a:rPr lang="en-CA" dirty="0"/>
                  <a:t>the price of items in a store is continuous</a:t>
                </a:r>
                <a:r>
                  <a:rPr lang="en-CA" dirty="0" smtClean="0"/>
                  <a:t>.</a:t>
                </a:r>
                <a:endParaRPr lang="en-CA" dirty="0"/>
              </a:p>
              <a:p>
                <a:r>
                  <a:rPr lang="en-CA" dirty="0" smtClean="0"/>
                  <a:t>The sum of n </a:t>
                </a:r>
                <a:r>
                  <a:rPr lang="en-CA" dirty="0" err="1" smtClean="0"/>
                  <a:t>rv</a:t>
                </a:r>
                <a:r>
                  <a:rPr lang="en-CA" dirty="0" smtClean="0"/>
                  <a:t> </a:t>
                </a:r>
                <a:r>
                  <a:rPr lang="en-CA" b="1" dirty="0" smtClean="0"/>
                  <a:t>x</a:t>
                </a:r>
                <a:r>
                  <a:rPr lang="en-CA" b="1" baseline="-25000" dirty="0" smtClean="0"/>
                  <a:t>1</a:t>
                </a:r>
                <a:r>
                  <a:rPr lang="en-CA" dirty="0" smtClean="0"/>
                  <a:t>, …</a:t>
                </a:r>
                <a:r>
                  <a:rPr lang="en-CA" b="1" dirty="0" err="1" smtClean="0"/>
                  <a:t>x</a:t>
                </a:r>
                <a:r>
                  <a:rPr lang="en-CA" b="1" baseline="-25000" dirty="0" err="1"/>
                  <a:t>n</a:t>
                </a:r>
                <a:r>
                  <a:rPr lang="en-CA" dirty="0" smtClean="0"/>
                  <a:t> independent and  identically distributed (</a:t>
                </a:r>
                <a:r>
                  <a:rPr lang="en-CA" dirty="0" err="1" smtClean="0"/>
                  <a:t>iid</a:t>
                </a:r>
                <a:r>
                  <a:rPr lang="en-CA" dirty="0" smtClean="0"/>
                  <a:t>) of a finite expectation µ and a variance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CA" baseline="30000" dirty="0" smtClean="0"/>
                  <a:t>2</a:t>
                </a:r>
                <a:r>
                  <a:rPr lang="en-CA" dirty="0" smtClean="0"/>
                  <a:t> converges (in probability) to Gaussian random  variable of mean nµ and variance n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CA" baseline="30000" dirty="0" smtClean="0"/>
                  <a:t>2.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8"/>
                </p:custDataLst>
              </p:nvPr>
            </p:nvSpPr>
            <p:spPr>
              <a:xfrm>
                <a:off x="326159" y="1086755"/>
                <a:ext cx="8496944" cy="5184576"/>
              </a:xfrm>
              <a:blipFill>
                <a:blip r:embed="rId9"/>
                <a:stretch>
                  <a:fillRect l="-574" t="-940" r="-10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2</a:t>
            </a:fld>
            <a:endParaRPr lang="en-CA" dirty="0"/>
          </a:p>
        </p:txBody>
      </p:sp>
      <p:sp>
        <p:nvSpPr>
          <p:cNvPr id="7" name="AutoShape 5" descr="Résultats de recherche d'images pour « Gaussian »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8" name="AutoShape 19" descr="Résultats de recherche d'images pour « Gaussian histogram »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AutoShape 22" descr="Résultats de recherche d'images pour « Gaussian histogram »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7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9925"/>
            <a:ext cx="7772400" cy="850106"/>
          </a:xfrm>
        </p:spPr>
        <p:txBody>
          <a:bodyPr/>
          <a:lstStyle/>
          <a:p>
            <a:r>
              <a:rPr lang="en-CA" dirty="0"/>
              <a:t>Model estimation/selection</a:t>
            </a:r>
            <a:endParaRPr lang="en-CA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20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860031"/>
                <a:ext cx="8784976" cy="56653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 smtClean="0">
                    <a:ea typeface="Cambria Math"/>
                  </a:rPr>
                  <a:t>  </a:t>
                </a:r>
                <a:r>
                  <a:rPr lang="en-CA" dirty="0"/>
                  <a:t>Example of simulation, consider the first model:</a:t>
                </a:r>
                <a:endParaRPr lang="en-CA" dirty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>
                    <a:ea typeface="Cambria Math"/>
                  </a:rPr>
                  <a:t>     </a:t>
                </a:r>
                <a:r>
                  <a:rPr lang="en-CA" dirty="0"/>
                  <a:t>[Y|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  <m:r>
                      <a:rPr lang="en-CA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CA" dirty="0">
                    <a:ea typeface="Cambria Math"/>
                  </a:rPr>
                  <a:t>=f(Y|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</m:oMath>
                </a14:m>
                <a:r>
                  <a:rPr lang="en-CA" dirty="0">
                    <a:ea typeface="Cambria Math"/>
                  </a:rPr>
                  <a:t>)/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∫</m:t>
                    </m:r>
                  </m:oMath>
                </a14:m>
                <a:r>
                  <a:rPr lang="en-CA" dirty="0">
                    <a:ea typeface="Cambria Math"/>
                  </a:rPr>
                  <a:t>f(Y|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/>
                  <a:t>p</a:t>
                </a:r>
                <a:r>
                  <a:rPr lang="en-CA" dirty="0"/>
                  <a:t>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/>
                        <a:ea typeface="Cambria Math"/>
                      </a:rPr>
                      <m:t>D</m:t>
                    </m:r>
                    <m:r>
                      <a:rPr lang="en-CA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Z</m:t>
                    </m:r>
                  </m:oMath>
                </a14:m>
                <a:r>
                  <a:rPr lang="en-CA" dirty="0">
                    <a:ea typeface="Cambria Math"/>
                  </a:rPr>
                  <a:t>)</a:t>
                </a:r>
                <a:r>
                  <a:rPr lang="en-CA" dirty="0" err="1">
                    <a:ea typeface="Cambria Math"/>
                  </a:rPr>
                  <a:t>dY</a:t>
                </a:r>
                <a:r>
                  <a:rPr lang="en-CA" dirty="0">
                    <a:ea typeface="Cambria Math"/>
                  </a:rPr>
                  <a:t> where f is </a:t>
                </a:r>
                <a:r>
                  <a:rPr lang="en-CA" dirty="0"/>
                  <a:t>known, but the integral is not</a:t>
                </a:r>
                <a:r>
                  <a:rPr lang="en-CA" dirty="0">
                    <a:ea typeface="Cambria Math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CA" dirty="0" smtClean="0">
                    <a:ea typeface="Cambria Math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CA" dirty="0" smtClean="0">
                    <a:ea typeface="Cambria Math"/>
                  </a:rPr>
                  <a:t> Let </a:t>
                </a:r>
                <a:r>
                  <a:rPr lang="en-CA" dirty="0" err="1">
                    <a:ea typeface="Cambria Math"/>
                  </a:rPr>
                  <a:t>y</a:t>
                </a:r>
                <a:r>
                  <a:rPr lang="en-CA" baseline="-25000" dirty="0" err="1">
                    <a:ea typeface="Cambria Math"/>
                  </a:rPr>
                  <a:t>c</a:t>
                </a:r>
                <a:r>
                  <a:rPr lang="en-CA" dirty="0">
                    <a:ea typeface="Cambria Math"/>
                  </a:rPr>
                  <a:t> the value of  Y computed previously and </a:t>
                </a:r>
                <a:r>
                  <a:rPr lang="en-CA" dirty="0" err="1">
                    <a:ea typeface="Cambria Math"/>
                  </a:rPr>
                  <a:t>y</a:t>
                </a:r>
                <a:r>
                  <a:rPr lang="en-CA" baseline="-25000" dirty="0" err="1">
                    <a:ea typeface="Cambria Math"/>
                  </a:rPr>
                  <a:t>s</a:t>
                </a:r>
                <a:r>
                  <a:rPr lang="en-CA" dirty="0">
                    <a:ea typeface="Cambria Math"/>
                  </a:rPr>
                  <a:t> the simulated value by using f  </a:t>
                </a:r>
                <a:r>
                  <a:rPr lang="en-CA" dirty="0" smtClean="0">
                    <a:ea typeface="Cambria Math"/>
                  </a:rPr>
                  <a:t>centered </a:t>
                </a:r>
                <a:r>
                  <a:rPr lang="en-CA" dirty="0">
                    <a:ea typeface="Cambria Math"/>
                  </a:rPr>
                  <a:t>on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c</a:t>
                </a:r>
                <a:r>
                  <a:rPr lang="en-CA" dirty="0" smtClean="0">
                    <a:ea typeface="Cambria Math"/>
                  </a:rPr>
                  <a:t>. There are two cases:</a:t>
                </a:r>
              </a:p>
              <a:p>
                <a:pPr lvl="1"/>
                <a:r>
                  <a:rPr lang="en-CA" dirty="0" smtClean="0">
                    <a:ea typeface="Cambria Math"/>
                  </a:rPr>
                  <a:t>If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b="0" i="1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CA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b="0" i="1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CA" dirty="0" smtClean="0">
                    <a:ea typeface="Cambria Math"/>
                  </a:rPr>
                  <a:t> then we accept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s</a:t>
                </a:r>
                <a:r>
                  <a:rPr lang="en-CA" dirty="0" smtClean="0">
                    <a:ea typeface="Cambria Math"/>
                  </a:rPr>
                  <a:t> with the probability 1</a:t>
                </a:r>
              </a:p>
              <a:p>
                <a:pPr lvl="1"/>
                <a:r>
                  <a:rPr lang="en-CA" dirty="0" smtClean="0">
                    <a:ea typeface="Cambria Math"/>
                  </a:rPr>
                  <a:t>If</a:t>
                </a:r>
                <a14:m>
                  <m:oMath xmlns:m="http://schemas.openxmlformats.org/officeDocument/2006/math">
                    <m:r>
                      <a:rPr lang="fr-CA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i="1" baseline="-2500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CA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i="1" baseline="-25000">
                            <a:latin typeface="Cambria Math" panose="02040503050406030204" pitchFamily="18" charset="0"/>
                            <a:ea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CA" dirty="0" smtClean="0">
                    <a:ea typeface="Cambria Math"/>
                  </a:rPr>
                  <a:t> then we accept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s</a:t>
                </a:r>
                <a:r>
                  <a:rPr lang="en-CA" dirty="0" smtClean="0">
                    <a:ea typeface="Cambria Math"/>
                  </a:rPr>
                  <a:t> with the probability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i="1" baseline="-2500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/>
                      </a:rPr>
                      <m:t>/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fr-CA" i="1" baseline="-25000">
                            <a:latin typeface="Cambria Math" panose="02040503050406030204" pitchFamily="18" charset="0"/>
                            <a:ea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CA" dirty="0" smtClean="0">
                  <a:ea typeface="Cambria Math"/>
                </a:endParaRPr>
              </a:p>
              <a:p>
                <a:pPr marL="320040" lvl="1" indent="0">
                  <a:buNone/>
                </a:pPr>
                <a:r>
                  <a:rPr lang="en-CA" dirty="0" smtClean="0">
                    <a:ea typeface="Cambria Math"/>
                  </a:rPr>
                  <a:t>In both cases, we accept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s</a:t>
                </a:r>
                <a:r>
                  <a:rPr lang="en-CA" dirty="0" smtClean="0">
                    <a:ea typeface="Cambria Math"/>
                  </a:rPr>
                  <a:t> with the probability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i="0">
                            <a:latin typeface="Cambria Math"/>
                            <a:ea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CA" i="1" baseline="-2500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CA" i="1" baseline="-25000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dirty="0" smtClean="0">
                    <a:ea typeface="Cambria Math"/>
                  </a:rPr>
                  <a:t>   and therefore we accept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c</a:t>
                </a:r>
                <a:r>
                  <a:rPr lang="en-CA" dirty="0" smtClean="0">
                    <a:ea typeface="Cambria Math"/>
                  </a:rPr>
                  <a:t> with the probability 1-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>
                            <a:latin typeface="Cambria Math"/>
                            <a:ea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CA" i="1" baseline="-2500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CA" i="1" baseline="-25000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dirty="0" smtClean="0">
                    <a:ea typeface="Cambria Math"/>
                  </a:rPr>
                  <a:t>. The acceptance/rejection rule is</a:t>
                </a:r>
              </a:p>
              <a:p>
                <a:pPr marL="320040" lvl="1" indent="0">
                  <a:buNone/>
                </a:pPr>
                <a:r>
                  <a:rPr lang="en-CA" dirty="0" smtClean="0">
                    <a:ea typeface="Cambria Math"/>
                  </a:rPr>
                  <a:t> </a:t>
                </a:r>
                <a:r>
                  <a:rPr lang="en-CA" dirty="0" err="1" smtClean="0">
                    <a:ea typeface="Cambria Math"/>
                  </a:rPr>
                  <a:t>y</a:t>
                </a:r>
                <a:r>
                  <a:rPr lang="en-CA" baseline="-25000" dirty="0" err="1" smtClean="0">
                    <a:ea typeface="Cambria Math"/>
                  </a:rPr>
                  <a:t>n</a:t>
                </a:r>
                <a:r>
                  <a:rPr lang="en-CA" dirty="0" smtClean="0">
                    <a:ea typeface="Cambria Math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CA" i="1" baseline="-2500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CA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𝑖𝑡h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𝑝𝑟𝑜𝑏𝑎𝑏𝑖𝑙𝑖𝑡𝑦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CA" i="1">
                                <a:latin typeface="Cambria Math"/>
                                <a:ea typeface="Cambria Math"/>
                              </a:rPr>
                              <m:t>min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⁡(1,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)/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𝑦𝑐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CA">
                                <a:ea typeface="Cambria Math"/>
                              </a:rPr>
                              <m:t>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          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CA" i="1" baseline="-2500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CA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𝑖𝑡h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𝑝𝑟𝑜𝑏𝑎𝑏𝑖𝑙𝑖𝑡𝑦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 1−</m:t>
                            </m:r>
                            <m:r>
                              <m:rPr>
                                <m:sty m:val="p"/>
                              </m:rPr>
                              <a:rPr lang="en-CA" i="1">
                                <a:latin typeface="Cambria Math"/>
                                <a:ea typeface="Cambria Math"/>
                              </a:rPr>
                              <m:t>min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⁡(1,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𝑦𝑠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)/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𝑦𝑐</m:t>
                            </m:r>
                            <m:r>
                              <a:rPr lang="en-CA" i="1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eqArr>
                      </m:e>
                    </m:d>
                  </m:oMath>
                </a14:m>
                <a:endParaRPr lang="en-CA" dirty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CA" dirty="0" smtClean="0">
                    <a:ea typeface="Cambria Math"/>
                  </a:rPr>
                  <a:t> </a:t>
                </a:r>
                <a:endParaRPr lang="en-CA" dirty="0">
                  <a:ea typeface="Cambria Math"/>
                </a:endParaRPr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860031"/>
                <a:ext cx="8784976" cy="5665313"/>
              </a:xfrm>
              <a:blipFill>
                <a:blip r:embed="rId5"/>
                <a:stretch>
                  <a:fillRect l="-1040" t="-1399" r="-1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8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9925"/>
            <a:ext cx="7772400" cy="850106"/>
          </a:xfrm>
        </p:spPr>
        <p:txBody>
          <a:bodyPr/>
          <a:lstStyle/>
          <a:p>
            <a:r>
              <a:rPr lang="en-CA" dirty="0">
                <a:latin typeface="+mn-lt"/>
              </a:rPr>
              <a:t>Model estimation/selection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21</a:t>
            </a:fld>
            <a:endParaRPr lang="en-CA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1124744"/>
                <a:ext cx="8784976" cy="5400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dirty="0" smtClean="0">
                    <a:ea typeface="Cambria Math"/>
                  </a:rPr>
                  <a:t> Simulation algorithm</a:t>
                </a:r>
              </a:p>
              <a:p>
                <a:pPr lvl="1"/>
                <a:r>
                  <a:rPr lang="en-CA" dirty="0" smtClean="0">
                    <a:ea typeface="Cambria Math"/>
                  </a:rPr>
                  <a:t>Given data Z</a:t>
                </a:r>
                <a:r>
                  <a:rPr lang="en-CA" dirty="0">
                    <a:ea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baseline="-25000" dirty="0" smtClean="0"/>
                  <a:t>p</a:t>
                </a:r>
                <a:r>
                  <a:rPr lang="en-CA" baseline="30000" dirty="0" smtClean="0"/>
                  <a:t>0</a:t>
                </a:r>
                <a:r>
                  <a:rPr lang="en-CA" dirty="0" smtClean="0"/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baseline="-2500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a:rPr lang="en-CA" b="0" i="0" baseline="30000" smtClean="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</m:oMath>
                </a14:m>
                <a:endParaRPr lang="en-CA" baseline="30000" dirty="0" smtClean="0">
                  <a:ea typeface="Cambria Math"/>
                </a:endParaRPr>
              </a:p>
              <a:p>
                <a:pPr lvl="1"/>
                <a:r>
                  <a:rPr lang="en-CA" dirty="0" smtClean="0">
                    <a:ea typeface="Cambria Math"/>
                  </a:rPr>
                  <a:t>For n=1, </a:t>
                </a:r>
                <a:r>
                  <a:rPr lang="en-CA" i="1" dirty="0" err="1" smtClean="0">
                    <a:ea typeface="Cambria Math"/>
                  </a:rPr>
                  <a:t>MaximumIteration</a:t>
                </a:r>
                <a:r>
                  <a:rPr lang="en-CA" dirty="0" smtClean="0">
                    <a:ea typeface="Cambria Math"/>
                  </a:rPr>
                  <a:t> do</a:t>
                </a:r>
              </a:p>
              <a:p>
                <a:pPr lvl="2"/>
                <a:r>
                  <a:rPr lang="en-CA" sz="2200" dirty="0" smtClean="0">
                    <a:ea typeface="Cambria Math"/>
                  </a:rPr>
                  <a:t>Generate a random number y</a:t>
                </a:r>
                <a:r>
                  <a:rPr lang="en-CA" sz="2200" baseline="30000" dirty="0" smtClean="0">
                    <a:ea typeface="Cambria Math"/>
                  </a:rPr>
                  <a:t> </a:t>
                </a:r>
                <a:r>
                  <a:rPr lang="en-CA" sz="2200" dirty="0" smtClean="0">
                    <a:ea typeface="Cambria Math"/>
                  </a:rPr>
                  <a:t>from the pdf </a:t>
                </a:r>
                <a:r>
                  <a:rPr lang="en-CA" sz="2200" dirty="0"/>
                  <a:t>[Y|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 smtClean="0"/>
                  <a:t>p</a:t>
                </a:r>
                <a:r>
                  <a:rPr lang="en-CA" sz="2200" dirty="0" smtClean="0"/>
                  <a:t>=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 smtClean="0"/>
                  <a:t>p</a:t>
                </a:r>
                <a:r>
                  <a:rPr lang="en-CA" sz="2200" baseline="30000" dirty="0" smtClean="0"/>
                  <a:t>n-1</a:t>
                </a:r>
                <a:r>
                  <a:rPr lang="en-CA" sz="2200" dirty="0" smtClean="0"/>
                  <a:t>,</a:t>
                </a:r>
                <a:r>
                  <a:rPr lang="en-CA" sz="22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sz="2200" baseline="-2500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a:rPr lang="en-CA" sz="2200" b="0" i="0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sz="2200" baseline="-2500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m:rPr>
                        <m:nor/>
                      </m:rPr>
                      <a:rPr lang="en-CA" sz="2200" baseline="30000"/>
                      <m:t>n</m:t>
                    </m:r>
                    <m:r>
                      <m:rPr>
                        <m:nor/>
                      </m:rPr>
                      <a:rPr lang="en-CA" sz="2200" baseline="30000"/>
                      <m:t>−1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Z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] </m:t>
                    </m:r>
                  </m:oMath>
                </a14:m>
                <a:endParaRPr lang="en-CA" sz="2200" b="0" dirty="0" smtClean="0">
                  <a:ea typeface="Cambria Math"/>
                </a:endParaRPr>
              </a:p>
              <a:p>
                <a:pPr lvl="2"/>
                <a:r>
                  <a:rPr lang="en-CA" sz="2200" dirty="0" smtClean="0">
                    <a:ea typeface="Cambria Math"/>
                  </a:rPr>
                  <a:t>Rejection/acceptance decision rule to get </a:t>
                </a:r>
                <a:r>
                  <a:rPr lang="en-CA" sz="2200" dirty="0" err="1" smtClean="0">
                    <a:ea typeface="Cambria Math"/>
                  </a:rPr>
                  <a:t>y</a:t>
                </a:r>
                <a:r>
                  <a:rPr lang="en-CA" sz="2200" baseline="30000" dirty="0" err="1" smtClean="0"/>
                  <a:t>n</a:t>
                </a:r>
                <a:endParaRPr lang="en-CA" sz="2200" dirty="0" smtClean="0">
                  <a:ea typeface="Cambria Math"/>
                </a:endParaRPr>
              </a:p>
              <a:p>
                <a:pPr lvl="2"/>
                <a:r>
                  <a:rPr lang="en-CA" sz="2200" dirty="0" smtClean="0">
                    <a:ea typeface="Cambria Math"/>
                  </a:rPr>
                  <a:t>Generate </a:t>
                </a:r>
                <a:r>
                  <a:rPr lang="en-CA" sz="2200" dirty="0">
                    <a:ea typeface="Cambria Math"/>
                  </a:rPr>
                  <a:t>a random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 i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</m:oMath>
                </a14:m>
                <a:r>
                  <a:rPr lang="en-CA" sz="2200" baseline="-25000" dirty="0" smtClean="0"/>
                  <a:t>p</a:t>
                </a:r>
                <a:r>
                  <a:rPr lang="en-CA" sz="2200" baseline="30000" dirty="0" smtClean="0">
                    <a:ea typeface="Cambria Math"/>
                  </a:rPr>
                  <a:t> </a:t>
                </a:r>
                <a:r>
                  <a:rPr lang="en-CA" sz="2200" dirty="0">
                    <a:ea typeface="Cambria Math"/>
                  </a:rPr>
                  <a:t>from the pdf </a:t>
                </a:r>
                <a:r>
                  <a:rPr lang="en-CA" sz="2200" dirty="0"/>
                  <a:t>[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/>
                  <a:t>p </a:t>
                </a:r>
                <a:r>
                  <a:rPr lang="en-CA" sz="2200" dirty="0"/>
                  <a:t>|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</m:oMath>
                </a14:m>
                <a:r>
                  <a:rPr lang="en-CA" sz="2200" dirty="0"/>
                  <a:t>=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CA" sz="2200" baseline="30000" dirty="0" smtClean="0"/>
                  <a:t>n</a:t>
                </a:r>
                <a:r>
                  <a:rPr lang="en-CA" sz="2200" dirty="0" smtClean="0"/>
                  <a:t>,</a:t>
                </a:r>
                <a:r>
                  <a:rPr lang="en-CA" sz="22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sz="2200" baseline="-2500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sz="2200" baseline="-2500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m:rPr>
                        <m:nor/>
                      </m:rPr>
                      <a:rPr lang="en-CA" sz="2200" baseline="30000"/>
                      <m:t>n</m:t>
                    </m:r>
                    <m:r>
                      <m:rPr>
                        <m:nor/>
                      </m:rPr>
                      <a:rPr lang="en-CA" sz="2200" baseline="30000"/>
                      <m:t>−1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Z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] </m:t>
                    </m:r>
                  </m:oMath>
                </a14:m>
                <a:endParaRPr lang="en-CA" sz="2200" dirty="0">
                  <a:ea typeface="Cambria Math"/>
                </a:endParaRPr>
              </a:p>
              <a:p>
                <a:pPr lvl="2"/>
                <a:r>
                  <a:rPr lang="en-CA" sz="2200" dirty="0">
                    <a:ea typeface="Cambria Math"/>
                  </a:rPr>
                  <a:t>Rejection/acceptance decision rule to get</a:t>
                </a:r>
                <a14:m>
                  <m:oMath xmlns:m="http://schemas.openxmlformats.org/officeDocument/2006/math">
                    <m:r>
                      <a:rPr lang="fr-CA" sz="22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/>
                  <a:t>p </a:t>
                </a:r>
                <a:r>
                  <a:rPr lang="en-CA" sz="2200" baseline="30000" dirty="0" smtClean="0">
                    <a:ea typeface="Cambria Math"/>
                  </a:rPr>
                  <a:t>n</a:t>
                </a:r>
                <a:endParaRPr lang="en-CA" sz="2200" baseline="-25000" dirty="0">
                  <a:ea typeface="Cambria Math"/>
                </a:endParaRPr>
              </a:p>
              <a:p>
                <a:pPr lvl="2"/>
                <a:r>
                  <a:rPr lang="en-CA" sz="2200" dirty="0">
                    <a:ea typeface="Cambria Math"/>
                  </a:rPr>
                  <a:t>Generate a random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 i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</m:oMath>
                </a14:m>
                <a:r>
                  <a:rPr lang="en-CA" sz="2200" baseline="-25000" dirty="0" smtClean="0"/>
                  <a:t>D</a:t>
                </a:r>
                <a:r>
                  <a:rPr lang="en-CA" sz="2200" baseline="30000" dirty="0" smtClean="0">
                    <a:ea typeface="Cambria Math"/>
                  </a:rPr>
                  <a:t> </a:t>
                </a:r>
                <a:r>
                  <a:rPr lang="en-CA" sz="2200" dirty="0">
                    <a:ea typeface="Cambria Math"/>
                  </a:rPr>
                  <a:t>from the pdf </a:t>
                </a:r>
                <a:r>
                  <a:rPr lang="en-CA" sz="2200" dirty="0"/>
                  <a:t>[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 smtClean="0"/>
                  <a:t>D</a:t>
                </a:r>
                <a:r>
                  <a:rPr lang="en-CA" sz="2200" baseline="-25000" dirty="0"/>
                  <a:t> </a:t>
                </a:r>
                <a:r>
                  <a:rPr lang="en-CA" sz="2200" dirty="0"/>
                  <a:t>|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</m:oMath>
                </a14:m>
                <a:r>
                  <a:rPr lang="en-CA" sz="2200" dirty="0"/>
                  <a:t>=</a:t>
                </a:r>
                <a:r>
                  <a:rPr lang="en-CA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CA" sz="2200" baseline="30000" dirty="0" smtClean="0"/>
                  <a:t>n</a:t>
                </a:r>
                <a:r>
                  <a:rPr lang="en-CA" sz="2200" dirty="0" smtClean="0"/>
                  <a:t>,</a:t>
                </a:r>
                <a:r>
                  <a:rPr lang="en-CA" sz="22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en-CA" sz="2200" b="0" i="0" baseline="-25000" smtClean="0">
                        <a:latin typeface="Cambria Math" panose="02040503050406030204" pitchFamily="18" charset="0"/>
                        <a:ea typeface="Cambria Math"/>
                      </a:rPr>
                      <m:t>p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m:rPr>
                        <m:sty m:val="p"/>
                      </m:rPr>
                      <a:rPr lang="fr-CA" sz="2200" b="0" i="0" baseline="-25000" smtClean="0">
                        <a:latin typeface="Cambria Math" panose="02040503050406030204" pitchFamily="18" charset="0"/>
                        <a:ea typeface="Cambria Math"/>
                      </a:rPr>
                      <m:t>p</m:t>
                    </m:r>
                    <m:r>
                      <m:rPr>
                        <m:nor/>
                      </m:rPr>
                      <a:rPr lang="en-CA" sz="2200" baseline="30000"/>
                      <m:t>n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Z</m:t>
                    </m:r>
                    <m:r>
                      <a:rPr lang="en-CA" sz="2200">
                        <a:latin typeface="Cambria Math" panose="02040503050406030204" pitchFamily="18" charset="0"/>
                        <a:ea typeface="Cambria Math"/>
                      </a:rPr>
                      <m:t>] </m:t>
                    </m:r>
                  </m:oMath>
                </a14:m>
                <a:endParaRPr lang="en-CA" sz="2200" dirty="0">
                  <a:ea typeface="Cambria Math"/>
                </a:endParaRPr>
              </a:p>
              <a:p>
                <a:pPr lvl="2"/>
                <a:r>
                  <a:rPr lang="en-CA" sz="2200" dirty="0">
                    <a:ea typeface="Cambria Math"/>
                  </a:rPr>
                  <a:t>Rejection/acceptance decision rule to get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r>
                  <a:rPr lang="en-CA" sz="2200" baseline="-25000" dirty="0" smtClean="0"/>
                  <a:t>D</a:t>
                </a:r>
                <a:r>
                  <a:rPr lang="en-CA" sz="2200" baseline="30000" dirty="0" smtClean="0">
                    <a:ea typeface="Cambria Math"/>
                  </a:rPr>
                  <a:t>n </a:t>
                </a:r>
                <a:endParaRPr lang="en-CA" sz="2200" dirty="0">
                  <a:ea typeface="Cambria Math"/>
                </a:endParaRPr>
              </a:p>
              <a:p>
                <a:pPr marL="320040" lvl="1" indent="0">
                  <a:buNone/>
                </a:pPr>
                <a:r>
                  <a:rPr lang="en-CA" dirty="0" smtClean="0">
                    <a:ea typeface="Cambria Math"/>
                  </a:rPr>
                  <a:t>End for</a:t>
                </a:r>
                <a:endParaRPr lang="en-CA" dirty="0">
                  <a:ea typeface="Cambria Math"/>
                </a:endParaRPr>
              </a:p>
              <a:p>
                <a:pPr marL="0" indent="0">
                  <a:buNone/>
                </a:pPr>
                <a:endParaRPr lang="en-CA" dirty="0">
                  <a:ea typeface="Cambria Math"/>
                </a:endParaRP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5"/>
                </p:custDataLst>
              </p:nvPr>
            </p:nvSpPr>
            <p:spPr>
              <a:xfrm>
                <a:off x="179512" y="1124744"/>
                <a:ext cx="8784976" cy="5400600"/>
              </a:xfrm>
              <a:blipFill>
                <a:blip r:embed="rId6"/>
                <a:stretch>
                  <a:fillRect l="-416" t="-101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7584" y="9925"/>
            <a:ext cx="7772400" cy="850106"/>
          </a:xfrm>
        </p:spPr>
        <p:txBody>
          <a:bodyPr/>
          <a:lstStyle/>
          <a:p>
            <a:r>
              <a:rPr lang="en-CA" dirty="0"/>
              <a:t>Model estimation/selection</a:t>
            </a:r>
            <a:endParaRPr lang="en-CA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22</a:t>
            </a:fld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860031"/>
                <a:ext cx="8784976" cy="5665313"/>
              </a:xfrm>
            </p:spPr>
            <p:txBody>
              <a:bodyPr>
                <a:normAutofit/>
              </a:bodyPr>
              <a:lstStyle/>
              <a:p>
                <a:endParaRPr lang="en-CA" dirty="0" smtClean="0"/>
              </a:p>
              <a:p>
                <a:r>
                  <a:rPr lang="en-CA" dirty="0" smtClean="0"/>
                  <a:t>The </a:t>
                </a:r>
                <a:r>
                  <a:rPr lang="en-CA" dirty="0"/>
                  <a:t>evaluation of the posterior probability can be done </a:t>
                </a:r>
                <a:r>
                  <a:rPr lang="en-CA" dirty="0" smtClean="0"/>
                  <a:t>by:</a:t>
                </a:r>
              </a:p>
              <a:p>
                <a:pPr lvl="1"/>
                <a:r>
                  <a:rPr lang="en-CA" dirty="0" smtClean="0"/>
                  <a:t>sampling </a:t>
                </a:r>
                <a:r>
                  <a:rPr lang="en-CA" dirty="0" smtClean="0"/>
                  <a:t>of Z form Y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CA" dirty="0" smtClean="0">
                  <a:ea typeface="Cambria Math"/>
                </a:endParaRPr>
              </a:p>
              <a:p>
                <a:pPr lvl="1"/>
                <a:r>
                  <a:rPr lang="en-CA" dirty="0" smtClean="0"/>
                  <a:t>computing the </a:t>
                </a:r>
                <a:r>
                  <a:rPr lang="en-CA" dirty="0" smtClean="0"/>
                  <a:t> </a:t>
                </a:r>
                <a:r>
                  <a:rPr lang="en-CA" dirty="0"/>
                  <a:t>squared error between the actual data (Z) and synthetic data (previous step)</a:t>
                </a:r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860031"/>
                <a:ext cx="8784976" cy="5665313"/>
              </a:xfrm>
              <a:blipFill>
                <a:blip r:embed="rId5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7772400" cy="850106"/>
          </a:xfrm>
        </p:spPr>
        <p:txBody>
          <a:bodyPr/>
          <a:lstStyle/>
          <a:p>
            <a:r>
              <a:rPr lang="en-CA" dirty="0" smtClean="0">
                <a:latin typeface="+mn-lt"/>
              </a:rPr>
              <a:t>Case study- attention allocation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23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07504" y="1124744"/>
            <a:ext cx="8928992" cy="5400600"/>
          </a:xfrm>
        </p:spPr>
        <p:txBody>
          <a:bodyPr>
            <a:normAutofit/>
          </a:bodyPr>
          <a:lstStyle/>
          <a:p>
            <a:r>
              <a:rPr lang="en-US" dirty="0"/>
              <a:t>Attention allocation concerns the quantity of allocated cognitive resources to a subject, a theme, </a:t>
            </a:r>
            <a:r>
              <a:rPr lang="en-US" dirty="0" smtClean="0"/>
              <a:t>a location, an </a:t>
            </a:r>
            <a:r>
              <a:rPr lang="en-US" dirty="0"/>
              <a:t>object</a:t>
            </a:r>
            <a:r>
              <a:rPr lang="en-US" dirty="0" smtClean="0"/>
              <a:t>... </a:t>
            </a:r>
            <a:r>
              <a:rPr lang="en-US" dirty="0"/>
              <a:t>It is used in cognitive sciences, marketing…</a:t>
            </a:r>
            <a:endParaRPr lang="en-CA" dirty="0">
              <a:ea typeface="Cambria Math"/>
            </a:endParaRPr>
          </a:p>
          <a:p>
            <a:r>
              <a:rPr lang="en-US" dirty="0" smtClean="0"/>
              <a:t>Can we understand the attention allocation to the body and emotion of </a:t>
            </a:r>
            <a:r>
              <a:rPr lang="en-US" dirty="0"/>
              <a:t>young </a:t>
            </a:r>
            <a:r>
              <a:rPr lang="en-US" dirty="0" smtClean="0"/>
              <a:t>women with bulimia ?</a:t>
            </a:r>
          </a:p>
          <a:p>
            <a:r>
              <a:rPr lang="en-US" dirty="0"/>
              <a:t>Experimental protocol</a:t>
            </a:r>
          </a:p>
          <a:p>
            <a:pPr lvl="1"/>
            <a:r>
              <a:rPr lang="en-US" dirty="0" smtClean="0"/>
              <a:t>data: 20 </a:t>
            </a:r>
            <a:r>
              <a:rPr lang="en-US" dirty="0" smtClean="0"/>
              <a:t>pictures of unknown women with different weights and </a:t>
            </a:r>
            <a:r>
              <a:rPr lang="en-US" dirty="0" smtClean="0"/>
              <a:t>emotions.</a:t>
            </a:r>
            <a:endParaRPr lang="en-US" dirty="0" smtClean="0"/>
          </a:p>
          <a:p>
            <a:pPr lvl="1"/>
            <a:r>
              <a:rPr lang="en-US" dirty="0" smtClean="0"/>
              <a:t>Test: </a:t>
            </a:r>
          </a:p>
          <a:p>
            <a:pPr lvl="2"/>
            <a:r>
              <a:rPr lang="en-US" sz="2200" dirty="0" smtClean="0"/>
              <a:t>38 </a:t>
            </a:r>
            <a:r>
              <a:rPr lang="en-US" sz="2200" dirty="0" smtClean="0"/>
              <a:t>young women were tested. They are partitioned to two groups (18 </a:t>
            </a:r>
            <a:r>
              <a:rPr lang="en-US" sz="2200" dirty="0"/>
              <a:t>suffering from bulimia </a:t>
            </a:r>
            <a:r>
              <a:rPr lang="en-US" sz="2200" dirty="0" smtClean="0"/>
              <a:t>and </a:t>
            </a:r>
            <a:r>
              <a:rPr lang="en-US" sz="2200" dirty="0"/>
              <a:t>20 not). </a:t>
            </a:r>
            <a:endParaRPr lang="en-US" sz="2200" dirty="0" smtClean="0"/>
          </a:p>
          <a:p>
            <a:pPr lvl="2"/>
            <a:r>
              <a:rPr lang="en-US" sz="2200" dirty="0" smtClean="0"/>
              <a:t>for each image, every </a:t>
            </a:r>
            <a:r>
              <a:rPr lang="en-US" sz="2200" dirty="0" smtClean="0"/>
              <a:t>young woman </a:t>
            </a:r>
            <a:r>
              <a:rPr lang="en-US" sz="2200" dirty="0" smtClean="0"/>
              <a:t>provides </a:t>
            </a:r>
            <a:r>
              <a:rPr lang="en-US" sz="2200" dirty="0" smtClean="0"/>
              <a:t>a non negative score for weight and a non negative score for emotion. The total of the two scores must be equals to 10.</a:t>
            </a:r>
          </a:p>
        </p:txBody>
      </p:sp>
    </p:spTree>
    <p:extLst>
      <p:ext uri="{BB962C8B-B14F-4D97-AF65-F5344CB8AC3E}">
        <p14:creationId xmlns:p14="http://schemas.microsoft.com/office/powerpoint/2010/main" val="3696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7772400" cy="850106"/>
          </a:xfrm>
        </p:spPr>
        <p:txBody>
          <a:bodyPr/>
          <a:lstStyle/>
          <a:p>
            <a:r>
              <a:rPr lang="en-CA" dirty="0" smtClean="0">
                <a:latin typeface="+mn-lt"/>
              </a:rPr>
              <a:t>Case study- attention allocation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24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042166"/>
            <a:ext cx="8890192" cy="562533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Hierarchical model</a:t>
            </a:r>
            <a:endParaRPr lang="en-US" sz="2800" dirty="0"/>
          </a:p>
          <a:p>
            <a:pPr lvl="1"/>
            <a:r>
              <a:rPr lang="en-US" dirty="0" smtClean="0"/>
              <a:t>we </a:t>
            </a:r>
            <a:r>
              <a:rPr lang="en-US" dirty="0"/>
              <a:t>have N women and M images</a:t>
            </a:r>
          </a:p>
          <a:p>
            <a:pPr lvl="1"/>
            <a:r>
              <a:rPr lang="en-US" b="1" dirty="0"/>
              <a:t>F</a:t>
            </a:r>
            <a:r>
              <a:rPr lang="en-US" dirty="0"/>
              <a:t>=F</a:t>
            </a:r>
            <a:r>
              <a:rPr lang="en-US" baseline="-25000" dirty="0"/>
              <a:t>1</a:t>
            </a:r>
            <a:r>
              <a:rPr lang="en-US" dirty="0" smtClean="0"/>
              <a:t>,…,F</a:t>
            </a:r>
            <a:r>
              <a:rPr lang="en-US" baseline="-25000" dirty="0" smtClean="0"/>
              <a:t>N</a:t>
            </a:r>
            <a:r>
              <a:rPr lang="en-US" dirty="0" smtClean="0"/>
              <a:t> , data vectors, where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=(f</a:t>
            </a:r>
            <a:r>
              <a:rPr lang="en-US" baseline="-25000" dirty="0" smtClean="0"/>
              <a:t>n1</a:t>
            </a:r>
            <a:r>
              <a:rPr lang="en-US" dirty="0" smtClean="0"/>
              <a:t>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nM</a:t>
            </a:r>
            <a:r>
              <a:rPr lang="en-US" dirty="0" smtClean="0"/>
              <a:t>) and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nm</a:t>
            </a:r>
            <a:r>
              <a:rPr lang="en-US" dirty="0" smtClean="0"/>
              <a:t>=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nm</a:t>
            </a:r>
            <a:r>
              <a:rPr lang="en-US" dirty="0" smtClean="0"/>
              <a:t> the score for weight.</a:t>
            </a:r>
            <a:endParaRPr lang="en-US" baseline="30000" dirty="0"/>
          </a:p>
          <a:p>
            <a:pPr lvl="1"/>
            <a:r>
              <a:rPr lang="en-US" dirty="0" smtClean="0"/>
              <a:t>W= W</a:t>
            </a:r>
            <a:r>
              <a:rPr lang="en-US" baseline="-25000" dirty="0" smtClean="0"/>
              <a:t>1</a:t>
            </a:r>
            <a:r>
              <a:rPr lang="en-US" dirty="0" smtClean="0"/>
              <a:t>,…,W</a:t>
            </a:r>
            <a:r>
              <a:rPr lang="en-US" baseline="-25000" dirty="0" smtClean="0"/>
              <a:t>N </a:t>
            </a:r>
            <a:r>
              <a:rPr lang="en-US" dirty="0" smtClean="0"/>
              <a:t>, the relevance of the scores that the women gave.</a:t>
            </a:r>
            <a:endParaRPr lang="en-US" baseline="-25000" dirty="0"/>
          </a:p>
          <a:p>
            <a:pPr lvl="1"/>
            <a:r>
              <a:rPr lang="en-US" b="1" dirty="0">
                <a:sym typeface="Symbol" panose="05050102010706020507" pitchFamily="18" charset="2"/>
              </a:rPr>
              <a:t>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=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,…, </a:t>
            </a:r>
            <a:r>
              <a:rPr lang="en-US" baseline="-25000" dirty="0" smtClean="0">
                <a:sym typeface="Symbol" panose="05050102010706020507" pitchFamily="18" charset="2"/>
              </a:rPr>
              <a:t>N </a:t>
            </a:r>
            <a:r>
              <a:rPr lang="en-US" dirty="0" smtClean="0">
                <a:sym typeface="Symbol" panose="05050102010706020507" pitchFamily="18" charset="2"/>
              </a:rPr>
              <a:t>, parameters</a:t>
            </a:r>
          </a:p>
          <a:p>
            <a:pPr lvl="1"/>
            <a:r>
              <a:rPr lang="en-US" b="1" dirty="0" smtClean="0">
                <a:sym typeface="Symbol" panose="05050102010706020507" pitchFamily="18" charset="2"/>
              </a:rPr>
              <a:t>=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</a:t>
            </a:r>
            <a:r>
              <a:rPr lang="en-US" baseline="-25000" dirty="0" smtClean="0">
                <a:sym typeface="Symbol" panose="05050102010706020507" pitchFamily="18" charset="2"/>
              </a:rPr>
              <a:t>1</a:t>
            </a:r>
            <a:r>
              <a:rPr lang="en-US" dirty="0" smtClean="0">
                <a:sym typeface="Symbol" panose="05050102010706020507" pitchFamily="18" charset="2"/>
              </a:rPr>
              <a:t>,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</a:t>
            </a:r>
            <a:r>
              <a:rPr 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 smtClean="0">
                <a:sym typeface="Symbol" panose="05050102010706020507" pitchFamily="18" charset="2"/>
              </a:rPr>
              <a:t>, parameters</a:t>
            </a:r>
          </a:p>
          <a:p>
            <a:pPr lvl="1"/>
            <a:r>
              <a:rPr lang="en-US" dirty="0"/>
              <a:t>For the n</a:t>
            </a:r>
            <a:r>
              <a:rPr lang="en-US" baseline="30000" dirty="0"/>
              <a:t>th</a:t>
            </a:r>
            <a:r>
              <a:rPr lang="en-US" dirty="0"/>
              <a:t> women</a:t>
            </a:r>
            <a:endParaRPr lang="en-US" dirty="0" smtClean="0"/>
          </a:p>
          <a:p>
            <a:pPr lvl="2"/>
            <a:r>
              <a:rPr lang="en-US" dirty="0" smtClean="0"/>
              <a:t>[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 |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baseline="-25000" dirty="0" smtClean="0">
                <a:sym typeface="Symbol" panose="05050102010706020507" pitchFamily="18" charset="2"/>
              </a:rPr>
              <a:t>n</a:t>
            </a:r>
            <a:r>
              <a:rPr lang="en-US" dirty="0" smtClean="0">
                <a:sym typeface="Symbol" panose="05050102010706020507" pitchFamily="18" charset="2"/>
              </a:rPr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>
                <a:sym typeface="Symbol" panose="05050102010706020507" pitchFamily="18" charset="2"/>
              </a:rPr>
              <a:t>]=</a:t>
            </a:r>
            <a:r>
              <a:rPr lang="en-US" baseline="-25000" dirty="0" err="1" smtClean="0">
                <a:sym typeface="Symbol" panose="05050102010706020507" pitchFamily="18" charset="2"/>
              </a:rPr>
              <a:t>i</a:t>
            </a:r>
            <a:r>
              <a:rPr lang="en-US" baseline="-25000" dirty="0" smtClean="0">
                <a:sym typeface="Symbol" panose="05050102010706020507" pitchFamily="18" charset="2"/>
              </a:rPr>
              <a:t>=1</a:t>
            </a:r>
            <a:r>
              <a:rPr lang="en-US" baseline="30000" dirty="0" smtClean="0">
                <a:sym typeface="Symbol" panose="05050102010706020507" pitchFamily="18" charset="2"/>
              </a:rPr>
              <a:t>M </a:t>
            </a:r>
            <a:r>
              <a:rPr lang="en-US" dirty="0" smtClean="0">
                <a:sym typeface="Symbol" panose="05050102010706020507" pitchFamily="18" charset="2"/>
              </a:rPr>
              <a:t>[</a:t>
            </a:r>
            <a:r>
              <a:rPr lang="en-US" dirty="0" smtClean="0"/>
              <a:t>f</a:t>
            </a:r>
            <a:r>
              <a:rPr lang="en-US" baseline="-25000" dirty="0" smtClean="0"/>
              <a:t>ni</a:t>
            </a:r>
            <a:r>
              <a:rPr lang="en-US" dirty="0" smtClean="0"/>
              <a:t>|</a:t>
            </a:r>
            <a:r>
              <a:rPr lang="en-US" dirty="0" smtClean="0">
                <a:sym typeface="Symbol" panose="05050102010706020507" pitchFamily="18" charset="2"/>
              </a:rPr>
              <a:t> </a:t>
            </a:r>
            <a:r>
              <a:rPr lang="en-US" baseline="-25000" dirty="0" err="1" smtClean="0">
                <a:sym typeface="Symbol" panose="05050102010706020507" pitchFamily="18" charset="2"/>
              </a:rPr>
              <a:t>n</a:t>
            </a:r>
            <a:r>
              <a:rPr lang="en-US" dirty="0" err="1" smtClean="0">
                <a:sym typeface="Symbol" panose="05050102010706020507" pitchFamily="18" charset="2"/>
              </a:rPr>
              <a:t>,w</a:t>
            </a:r>
            <a:r>
              <a:rPr lang="en-US" baseline="-25000" dirty="0" err="1" smtClean="0">
                <a:sym typeface="Symbol" panose="05050102010706020507" pitchFamily="18" charset="2"/>
              </a:rPr>
              <a:t>ni</a:t>
            </a:r>
            <a:r>
              <a:rPr lang="en-US" dirty="0" smtClean="0">
                <a:sym typeface="Symbol" panose="05050102010706020507" pitchFamily="18" charset="2"/>
              </a:rPr>
              <a:t>]</a:t>
            </a:r>
            <a:r>
              <a:rPr lang="en-US" baseline="-8000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=</a:t>
            </a:r>
            <a:r>
              <a:rPr lang="en-US" dirty="0">
                <a:sym typeface="Symbol" panose="05050102010706020507" pitchFamily="18" charset="2"/>
              </a:rPr>
              <a:t> </a:t>
            </a:r>
            <a:r>
              <a:rPr lang="en-US" baseline="-25000" dirty="0" err="1" smtClean="0">
                <a:sym typeface="Symbol" panose="05050102010706020507" pitchFamily="18" charset="2"/>
              </a:rPr>
              <a:t>i</a:t>
            </a:r>
            <a:r>
              <a:rPr lang="en-US" baseline="-25000" dirty="0" smtClean="0">
                <a:sym typeface="Symbol" panose="05050102010706020507" pitchFamily="18" charset="2"/>
              </a:rPr>
              <a:t>=1</a:t>
            </a:r>
            <a:r>
              <a:rPr lang="en-US" baseline="30000" dirty="0" smtClean="0">
                <a:sym typeface="Symbol" panose="05050102010706020507" pitchFamily="18" charset="2"/>
              </a:rPr>
              <a:t>M</a:t>
            </a:r>
            <a:r>
              <a:rPr lang="en-US" dirty="0" smtClean="0">
                <a:sym typeface="Symbol" panose="05050102010706020507" pitchFamily="18" charset="2"/>
              </a:rPr>
              <a:t>g(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ni</a:t>
            </a:r>
            <a:r>
              <a:rPr lang="en-US" dirty="0" smtClean="0"/>
              <a:t>|</a:t>
            </a:r>
            <a:r>
              <a:rPr lang="en-US" dirty="0" smtClean="0">
                <a:sym typeface="Symbol" panose="05050102010706020507" pitchFamily="18" charset="2"/>
              </a:rPr>
              <a:t></a:t>
            </a:r>
            <a:r>
              <a:rPr lang="en-US" baseline="-25000" dirty="0" err="1" smtClean="0">
                <a:sym typeface="Symbol" panose="05050102010706020507" pitchFamily="18" charset="2"/>
              </a:rPr>
              <a:t>n</a:t>
            </a:r>
            <a:r>
              <a:rPr lang="en-US" dirty="0" err="1" smtClean="0">
                <a:sym typeface="Symbol" panose="05050102010706020507" pitchFamily="18" charset="2"/>
              </a:rPr>
              <a:t>,A</a:t>
            </a:r>
            <a:r>
              <a:rPr lang="en-US" baseline="-25000" dirty="0" err="1" smtClean="0">
                <a:sym typeface="Symbol" panose="05050102010706020507" pitchFamily="18" charset="2"/>
              </a:rPr>
              <a:t>n</a:t>
            </a:r>
            <a:r>
              <a:rPr lang="en-US" dirty="0" err="1" smtClean="0">
                <a:sym typeface="Symbol" panose="05050102010706020507" pitchFamily="18" charset="2"/>
              </a:rPr>
              <a:t>,w</a:t>
            </a:r>
            <a:r>
              <a:rPr lang="en-US" baseline="-25000" dirty="0" err="1" smtClean="0">
                <a:sym typeface="Symbol" panose="05050102010706020507" pitchFamily="18" charset="2"/>
              </a:rPr>
              <a:t>ni</a:t>
            </a:r>
            <a:r>
              <a:rPr lang="en-US" dirty="0" smtClean="0">
                <a:sym typeface="Symbol" panose="05050102010706020507" pitchFamily="18" charset="2"/>
              </a:rPr>
              <a:t>)</a:t>
            </a:r>
            <a:r>
              <a:rPr lang="en-US" baseline="30000" dirty="0" smtClean="0">
                <a:sym typeface="Symbol" panose="05050102010706020507" pitchFamily="18" charset="2"/>
              </a:rPr>
              <a:t> </a:t>
            </a:r>
            <a:endParaRPr lang="en-US" dirty="0" smtClean="0">
              <a:sym typeface="Symbol" panose="05050102010706020507" pitchFamily="18" charset="2"/>
            </a:endParaRPr>
          </a:p>
          <a:p>
            <a:pPr lvl="2"/>
            <a:r>
              <a:rPr lang="en-US" dirty="0" smtClean="0"/>
              <a:t>[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baseline="-25000" dirty="0" smtClean="0">
                <a:sym typeface="Symbol" panose="05050102010706020507" pitchFamily="18" charset="2"/>
              </a:rPr>
              <a:t>n</a:t>
            </a:r>
            <a:r>
              <a:rPr lang="en-US" b="1" dirty="0" smtClean="0">
                <a:sym typeface="Symbol" panose="05050102010706020507" pitchFamily="18" charset="2"/>
              </a:rPr>
              <a:t> |</a:t>
            </a:r>
            <a:r>
              <a:rPr lang="en-US" dirty="0" smtClean="0">
                <a:sym typeface="Symbol" panose="05050102010706020507" pitchFamily="18" charset="2"/>
              </a:rPr>
              <a:t> </a:t>
            </a:r>
            <a:r>
              <a:rPr lang="en-US" b="1" baseline="30000" dirty="0" smtClean="0">
                <a:sym typeface="Symbol" panose="05050102010706020507" pitchFamily="18" charset="2"/>
              </a:rPr>
              <a:t>0</a:t>
            </a:r>
            <a:r>
              <a:rPr lang="en-US" dirty="0" smtClean="0">
                <a:sym typeface="Symbol" panose="05050102010706020507" pitchFamily="18" charset="2"/>
              </a:rPr>
              <a:t>]= </a:t>
            </a:r>
            <a:r>
              <a:rPr lang="en-US" dirty="0" smtClean="0"/>
              <a:t>[</a:t>
            </a:r>
            <a:r>
              <a:rPr lang="en-US" dirty="0" smtClean="0">
                <a:sym typeface="Symbol" panose="05050102010706020507" pitchFamily="18" charset="2"/>
              </a:rPr>
              <a:t></a:t>
            </a:r>
            <a:r>
              <a:rPr lang="en-US" baseline="-25000" dirty="0" smtClean="0">
                <a:sym typeface="Symbol" panose="05050102010706020507" pitchFamily="18" charset="2"/>
              </a:rPr>
              <a:t>n</a:t>
            </a:r>
            <a:r>
              <a:rPr lang="en-US" b="1" dirty="0" smtClean="0">
                <a:sym typeface="Symbol" panose="05050102010706020507" pitchFamily="18" charset="2"/>
              </a:rPr>
              <a:t> |</a:t>
            </a:r>
            <a:r>
              <a:rPr lang="en-US" dirty="0" smtClean="0">
                <a:sym typeface="Symbol" panose="05050102010706020507" pitchFamily="18" charset="2"/>
              </a:rPr>
              <a:t> </a:t>
            </a:r>
            <a:r>
              <a:rPr lang="en-US" baseline="-25000" dirty="0" smtClean="0">
                <a:sym typeface="Symbol" panose="05050102010706020507" pitchFamily="18" charset="2"/>
              </a:rPr>
              <a:t></a:t>
            </a:r>
            <a:r>
              <a:rPr lang="en-US" baseline="30000" dirty="0" smtClean="0">
                <a:sym typeface="Symbol" panose="05050102010706020507" pitchFamily="18" charset="2"/>
              </a:rPr>
              <a:t>0</a:t>
            </a:r>
            <a:r>
              <a:rPr lang="en-US" dirty="0" smtClean="0">
                <a:sym typeface="Symbol" panose="05050102010706020507" pitchFamily="18" charset="2"/>
              </a:rPr>
              <a:t>] </a:t>
            </a:r>
            <a:r>
              <a:rPr lang="en-US" dirty="0" smtClean="0"/>
              <a:t>[</a:t>
            </a:r>
            <a:r>
              <a:rPr lang="en-US" dirty="0" smtClean="0">
                <a:sym typeface="Symbol" panose="05050102010706020507" pitchFamily="18" charset="2"/>
              </a:rPr>
              <a:t>A</a:t>
            </a:r>
            <a:r>
              <a:rPr lang="en-US" baseline="-25000" dirty="0" smtClean="0">
                <a:sym typeface="Symbol" panose="05050102010706020507" pitchFamily="18" charset="2"/>
              </a:rPr>
              <a:t>n</a:t>
            </a:r>
            <a:r>
              <a:rPr lang="en-US" b="1" dirty="0" smtClean="0">
                <a:sym typeface="Symbol" panose="05050102010706020507" pitchFamily="18" charset="2"/>
              </a:rPr>
              <a:t> |</a:t>
            </a:r>
            <a:r>
              <a:rPr lang="en-US" dirty="0" smtClean="0">
                <a:sym typeface="Symbol" panose="05050102010706020507" pitchFamily="18" charset="2"/>
              </a:rPr>
              <a:t> </a:t>
            </a:r>
            <a:r>
              <a:rPr lang="en-US" baseline="-25000" dirty="0" smtClean="0">
                <a:sym typeface="Symbol" panose="05050102010706020507" pitchFamily="18" charset="2"/>
              </a:rPr>
              <a:t>A</a:t>
            </a:r>
            <a:r>
              <a:rPr lang="en-US" baseline="30000" dirty="0" smtClean="0">
                <a:sym typeface="Symbol" panose="05050102010706020507" pitchFamily="18" charset="2"/>
              </a:rPr>
              <a:t>0</a:t>
            </a:r>
            <a:r>
              <a:rPr lang="en-US" dirty="0" smtClean="0">
                <a:sym typeface="Symbol" panose="05050102010706020507" pitchFamily="18" charset="2"/>
              </a:rPr>
              <a:t>] </a:t>
            </a:r>
            <a:endParaRPr lang="en-US" dirty="0" smtClean="0"/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For </a:t>
            </a:r>
            <a:r>
              <a:rPr lang="en-US" dirty="0">
                <a:sym typeface="Symbol" panose="05050102010706020507" pitchFamily="18" charset="2"/>
              </a:rPr>
              <a:t>the N women </a:t>
            </a:r>
            <a:endParaRPr lang="en-US" dirty="0" smtClean="0">
              <a:sym typeface="Symbol" panose="05050102010706020507" pitchFamily="18" charset="2"/>
            </a:endParaRPr>
          </a:p>
          <a:p>
            <a:pPr marL="320040" lvl="1" indent="0">
              <a:buNone/>
            </a:pP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    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/>
              <a:t>[F |</a:t>
            </a:r>
            <a:r>
              <a:rPr lang="en-US" b="1" dirty="0">
                <a:sym typeface="Symbol" panose="05050102010706020507" pitchFamily="18" charset="2"/>
              </a:rPr>
              <a:t> 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smtClean="0"/>
              <a:t>W, </a:t>
            </a:r>
            <a:r>
              <a:rPr lang="en-US" b="1" dirty="0" smtClean="0">
                <a:sym typeface="Symbol" panose="05050102010706020507" pitchFamily="18" charset="2"/>
              </a:rPr>
              <a:t></a:t>
            </a:r>
            <a:r>
              <a:rPr lang="en-US" b="1" baseline="30000" dirty="0" smtClean="0">
                <a:sym typeface="Symbol" panose="05050102010706020507" pitchFamily="18" charset="2"/>
              </a:rPr>
              <a:t>0</a:t>
            </a:r>
            <a:r>
              <a:rPr lang="en-US" dirty="0" smtClean="0">
                <a:sym typeface="Symbol" panose="05050102010706020507" pitchFamily="18" charset="2"/>
              </a:rPr>
              <a:t>]=</a:t>
            </a:r>
            <a:r>
              <a:rPr lang="en-US" dirty="0">
                <a:sym typeface="Symbol" panose="05050102010706020507" pitchFamily="18" charset="2"/>
              </a:rPr>
              <a:t></a:t>
            </a:r>
            <a:r>
              <a:rPr lang="en-US" baseline="-25000" dirty="0" err="1" smtClean="0">
                <a:sym typeface="Symbol" panose="05050102010706020507" pitchFamily="18" charset="2"/>
              </a:rPr>
              <a:t>i</a:t>
            </a:r>
            <a:r>
              <a:rPr lang="en-US" baseline="-25000" dirty="0" smtClean="0">
                <a:sym typeface="Symbol" panose="05050102010706020507" pitchFamily="18" charset="2"/>
              </a:rPr>
              <a:t>=1</a:t>
            </a:r>
            <a:r>
              <a:rPr lang="en-US" baseline="30000" dirty="0" smtClean="0">
                <a:sym typeface="Symbol" panose="05050102010706020507" pitchFamily="18" charset="2"/>
              </a:rPr>
              <a:t>N </a:t>
            </a:r>
            <a:r>
              <a:rPr lang="en-US" dirty="0"/>
              <a:t>[</a:t>
            </a: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dirty="0"/>
              <a:t> |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 smtClean="0">
                <a:sym typeface="Symbol" panose="05050102010706020507" pitchFamily="18" charset="2"/>
              </a:rPr>
              <a:t>]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77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7772400" cy="850106"/>
          </a:xfrm>
        </p:spPr>
        <p:txBody>
          <a:bodyPr/>
          <a:lstStyle/>
          <a:p>
            <a:r>
              <a:rPr lang="en-CA" dirty="0" smtClean="0">
                <a:latin typeface="+mn-lt"/>
              </a:rPr>
              <a:t>Case study- attention allocation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25</a:t>
            </a:fld>
            <a:endParaRPr lang="en-CA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46304" y="1042166"/>
                <a:ext cx="8890192" cy="5625334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The relevance is put into two classes</a:t>
                </a:r>
              </a:p>
              <a:p>
                <a:pPr marL="320040" lvl="1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[W|</a:t>
                </a:r>
                <a:r>
                  <a:rPr lang="en-US" b="1" dirty="0" smtClean="0">
                    <a:sym typeface="Symbol" panose="05050102010706020507" pitchFamily="18" charset="2"/>
                  </a:rPr>
                  <a:t></a:t>
                </a:r>
                <a:r>
                  <a:rPr lang="en-US" dirty="0" smtClean="0">
                    <a:sym typeface="Symbol" panose="05050102010706020507" pitchFamily="18" charset="2"/>
                  </a:rPr>
                  <a:t>]=</a:t>
                </a:r>
                <a:r>
                  <a:rPr lang="en-US" dirty="0">
                    <a:sym typeface="Symbol" panose="05050102010706020507" pitchFamily="18" charset="2"/>
                  </a:rPr>
                  <a:t></a:t>
                </a:r>
                <a:r>
                  <a:rPr lang="en-US" baseline="-25000" dirty="0">
                    <a:sym typeface="Symbol" panose="05050102010706020507" pitchFamily="18" charset="2"/>
                  </a:rPr>
                  <a:t>n=1</a:t>
                </a:r>
                <a:r>
                  <a:rPr lang="en-US" baseline="30000" dirty="0">
                    <a:sym typeface="Symbol" panose="05050102010706020507" pitchFamily="18" charset="2"/>
                  </a:rPr>
                  <a:t>N</a:t>
                </a:r>
                <a:r>
                  <a:rPr lang="en-US" dirty="0">
                    <a:sym typeface="Symbol" panose="05050102010706020507" pitchFamily="18" charset="2"/>
                  </a:rPr>
                  <a:t> (</a:t>
                </a:r>
                <a:r>
                  <a:rPr lang="en-US" dirty="0" smtClean="0">
                    <a:sym typeface="Symbol" panose="05050102010706020507" pitchFamily="18" charset="2"/>
                  </a:rPr>
                  <a:t>p</a:t>
                </a:r>
                <a:r>
                  <a:rPr lang="en-US" dirty="0" smtClean="0"/>
                  <a:t>(c=0</a:t>
                </a:r>
                <a:r>
                  <a:rPr lang="en-US" dirty="0"/>
                  <a:t>) </a:t>
                </a:r>
                <a:r>
                  <a:rPr lang="en-US" dirty="0" smtClean="0"/>
                  <a:t>Beta(w</a:t>
                </a:r>
                <a:r>
                  <a:rPr lang="en-US" baseline="-25000" dirty="0" smtClean="0"/>
                  <a:t>n</a:t>
                </a:r>
                <a:r>
                  <a:rPr lang="en-US" dirty="0" smtClean="0"/>
                  <a:t>; </a:t>
                </a:r>
                <a:r>
                  <a:rPr lang="en-US" dirty="0" smtClean="0">
                    <a:sym typeface="Symbol" panose="05050102010706020507" pitchFamily="18" charset="2"/>
                  </a:rPr>
                  <a:t>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1</a:t>
                </a:r>
                <a:r>
                  <a:rPr lang="en-US" dirty="0" smtClean="0">
                    <a:sym typeface="Symbol" panose="05050102010706020507" pitchFamily="18" charset="2"/>
                  </a:rPr>
                  <a:t>,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1</a:t>
                </a:r>
                <a:r>
                  <a:rPr lang="en-US" dirty="0" smtClean="0">
                    <a:sym typeface="Symbol" panose="05050102010706020507" pitchFamily="18" charset="2"/>
                  </a:rPr>
                  <a:t>)+</a:t>
                </a:r>
                <a:r>
                  <a:rPr lang="en-US" dirty="0">
                    <a:sym typeface="Symbol" panose="05050102010706020507" pitchFamily="18" charset="2"/>
                  </a:rPr>
                  <a:t>p(c=1)</a:t>
                </a:r>
                <a:r>
                  <a:rPr lang="en-US" dirty="0"/>
                  <a:t> Beta(w</a:t>
                </a:r>
                <a:r>
                  <a:rPr lang="en-US" baseline="-25000" dirty="0"/>
                  <a:t>n</a:t>
                </a:r>
                <a:r>
                  <a:rPr lang="en-US" dirty="0"/>
                  <a:t>; </a:t>
                </a:r>
                <a:r>
                  <a:rPr lang="en-US" dirty="0" smtClean="0">
                    <a:sym typeface="Symbol" panose="05050102010706020507" pitchFamily="18" charset="2"/>
                  </a:rPr>
                  <a:t>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2</a:t>
                </a:r>
                <a:r>
                  <a:rPr lang="en-US" dirty="0" smtClean="0">
                    <a:sym typeface="Symbol" panose="05050102010706020507" pitchFamily="18" charset="2"/>
                  </a:rPr>
                  <a:t>,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2</a:t>
                </a:r>
                <a:r>
                  <a:rPr lang="en-US" dirty="0" smtClean="0">
                    <a:sym typeface="Symbol" panose="05050102010706020507" pitchFamily="18" charset="2"/>
                  </a:rPr>
                  <a:t>)</a:t>
                </a:r>
              </a:p>
              <a:p>
                <a:pPr marL="320040" lvl="1" indent="0">
                  <a:buNone/>
                </a:pPr>
                <a:r>
                  <a:rPr lang="en-US" dirty="0" smtClean="0">
                    <a:sym typeface="Symbol" panose="05050102010706020507" pitchFamily="18" charset="2"/>
                  </a:rPr>
                  <a:t>   [</a:t>
                </a:r>
                <a:r>
                  <a:rPr lang="en-US" b="1" dirty="0" smtClean="0">
                    <a:sym typeface="Symbol" panose="05050102010706020507" pitchFamily="18" charset="2"/>
                  </a:rPr>
                  <a:t> </a:t>
                </a:r>
                <a:r>
                  <a:rPr lang="en-US" dirty="0" smtClean="0">
                    <a:sym typeface="Symbol" panose="05050102010706020507" pitchFamily="18" charset="2"/>
                  </a:rPr>
                  <a:t>|</a:t>
                </a:r>
                <a:r>
                  <a:rPr lang="en-US" b="1" dirty="0" smtClean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</a:t>
                </a:r>
                <a:r>
                  <a:rPr lang="en-US" b="1" baseline="30000" dirty="0" smtClean="0">
                    <a:sym typeface="Symbol" panose="05050102010706020507" pitchFamily="18" charset="2"/>
                  </a:rPr>
                  <a:t>0</a:t>
                </a:r>
                <a:r>
                  <a:rPr lang="en-US" b="1" dirty="0" smtClean="0">
                    <a:sym typeface="Symbol" panose="05050102010706020507" pitchFamily="18" charset="2"/>
                  </a:rPr>
                  <a:t>]</a:t>
                </a:r>
                <a:r>
                  <a:rPr lang="en-US" b="1" baseline="30000" dirty="0" smtClean="0">
                    <a:sym typeface="Symbol" panose="05050102010706020507" pitchFamily="18" charset="2"/>
                  </a:rPr>
                  <a:t> </a:t>
                </a:r>
                <a:r>
                  <a:rPr lang="en-US" b="1" dirty="0" smtClean="0">
                    <a:sym typeface="Symbol" panose="05050102010706020507" pitchFamily="18" charset="2"/>
                  </a:rPr>
                  <a:t>=[</a:t>
                </a:r>
                <a:r>
                  <a:rPr lang="en-US" dirty="0" smtClean="0">
                    <a:sym typeface="Symbol" panose="05050102010706020507" pitchFamily="18" charset="2"/>
                  </a:rPr>
                  <a:t>,|</a:t>
                </a:r>
                <a:r>
                  <a:rPr lang="en-US" baseline="-25000" dirty="0" smtClean="0">
                    <a:sym typeface="Symbol" panose="05050102010706020507" pitchFamily="18" charset="2"/>
                  </a:rPr>
                  <a:t> </a:t>
                </a:r>
                <a:r>
                  <a:rPr lang="en-US" dirty="0" smtClean="0">
                    <a:sym typeface="Symbol" panose="05050102010706020507" pitchFamily="18" charset="2"/>
                  </a:rPr>
                  <a:t></a:t>
                </a:r>
                <a:r>
                  <a:rPr lang="en-US" baseline="30000" dirty="0" smtClean="0">
                    <a:sym typeface="Symbol" panose="05050102010706020507" pitchFamily="18" charset="2"/>
                  </a:rPr>
                  <a:t>0</a:t>
                </a:r>
                <a:r>
                  <a:rPr lang="en-US" dirty="0" smtClean="0">
                    <a:sym typeface="Symbol" panose="05050102010706020507" pitchFamily="18" charset="2"/>
                  </a:rPr>
                  <a:t>,</a:t>
                </a:r>
                <a:r>
                  <a:rPr lang="en-US" baseline="30000" dirty="0" smtClean="0">
                    <a:sym typeface="Symbol" panose="05050102010706020507" pitchFamily="18" charset="2"/>
                  </a:rPr>
                  <a:t>0</a:t>
                </a:r>
                <a:r>
                  <a:rPr lang="en-US" dirty="0" smtClean="0">
                    <a:sym typeface="Symbol" panose="05050102010706020507" pitchFamily="18" charset="2"/>
                  </a:rPr>
                  <a:t>]</a:t>
                </a:r>
                <a:endParaRPr lang="en-US" dirty="0" smtClean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Inference</a:t>
                </a:r>
                <a:r>
                  <a:rPr lang="en-US" sz="2800" dirty="0" smtClean="0">
                    <a:sym typeface="Symbol" panose="05050102010706020507" pitchFamily="18" charset="2"/>
                  </a:rPr>
                  <a:t> </a:t>
                </a:r>
              </a:p>
              <a:p>
                <a:pPr lvl="1"/>
                <a:r>
                  <a:rPr lang="en-US" dirty="0" smtClean="0">
                    <a:sym typeface="Symbol" panose="05050102010706020507" pitchFamily="18" charset="2"/>
                  </a:rPr>
                  <a:t>about </a:t>
                </a:r>
                <a:r>
                  <a:rPr lang="en-US" b="1" dirty="0">
                    <a:sym typeface="Symbol" panose="05050102010706020507" pitchFamily="18" charset="2"/>
                  </a:rPr>
                  <a:t></a:t>
                </a:r>
                <a:r>
                  <a:rPr lang="en-US" dirty="0">
                    <a:sym typeface="Symbol" panose="05050102010706020507" pitchFamily="18" charset="2"/>
                  </a:rPr>
                  <a:t>, </a:t>
                </a:r>
                <a:r>
                  <a:rPr lang="en-US" dirty="0" smtClean="0"/>
                  <a:t>W,</a:t>
                </a:r>
                <a:r>
                  <a:rPr lang="en-US" b="1" dirty="0" smtClean="0">
                    <a:sym typeface="Symbol" panose="05050102010706020507" pitchFamily="18" charset="2"/>
                  </a:rPr>
                  <a:t>  </a:t>
                </a:r>
                <a:endParaRPr lang="en-US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n-US" dirty="0" smtClean="0">
                    <a:sym typeface="Symbol" panose="05050102010706020507" pitchFamily="18" charset="2"/>
                  </a:rPr>
                  <a:t>then the posterior is </a:t>
                </a:r>
                <a:r>
                  <a:rPr lang="en-US" dirty="0" smtClean="0"/>
                  <a:t>[</a:t>
                </a:r>
                <a:r>
                  <a:rPr lang="en-US" b="1" dirty="0">
                    <a:sym typeface="Symbol" panose="05050102010706020507" pitchFamily="18" charset="2"/>
                  </a:rPr>
                  <a:t></a:t>
                </a:r>
                <a:r>
                  <a:rPr lang="en-US" dirty="0">
                    <a:sym typeface="Symbol" panose="05050102010706020507" pitchFamily="18" charset="2"/>
                  </a:rPr>
                  <a:t>, </a:t>
                </a:r>
                <a:r>
                  <a:rPr lang="en-US" dirty="0" smtClean="0"/>
                  <a:t>W,</a:t>
                </a:r>
                <a:r>
                  <a:rPr lang="en-US" b="1" dirty="0" smtClean="0">
                    <a:sym typeface="Symbol" panose="05050102010706020507" pitchFamily="18" charset="2"/>
                  </a:rPr>
                  <a:t> |F, </a:t>
                </a:r>
                <a:r>
                  <a:rPr lang="en-US" b="1" dirty="0">
                    <a:sym typeface="Symbol" panose="05050102010706020507" pitchFamily="18" charset="2"/>
                  </a:rPr>
                  <a:t></a:t>
                </a:r>
                <a:r>
                  <a:rPr lang="en-US" b="1" baseline="30000" dirty="0">
                    <a:sym typeface="Symbol" panose="05050102010706020507" pitchFamily="18" charset="2"/>
                  </a:rPr>
                  <a:t>0</a:t>
                </a:r>
                <a:r>
                  <a:rPr lang="en-US" b="1" baseline="30000" dirty="0" smtClean="0">
                    <a:sym typeface="Symbol" panose="05050102010706020507" pitchFamily="18" charset="2"/>
                  </a:rPr>
                  <a:t> </a:t>
                </a:r>
                <a:r>
                  <a:rPr lang="en-US" b="1" dirty="0" smtClean="0">
                    <a:sym typeface="Symbol" panose="05050102010706020507" pitchFamily="18" charset="2"/>
                  </a:rPr>
                  <a:t>,</a:t>
                </a:r>
                <a:r>
                  <a:rPr lang="en-US" b="1" baseline="30000" dirty="0" smtClean="0">
                    <a:sym typeface="Symbol" panose="05050102010706020507" pitchFamily="18" charset="2"/>
                  </a:rPr>
                  <a:t>0</a:t>
                </a:r>
                <a:r>
                  <a:rPr lang="en-US" dirty="0" smtClean="0">
                    <a:sym typeface="Symbol" panose="05050102010706020507" pitchFamily="18" charset="2"/>
                  </a:rPr>
                  <a:t>]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[</a:t>
                </a:r>
                <a:r>
                  <a:rPr lang="en-US" b="1" dirty="0">
                    <a:sym typeface="Symbol" panose="05050102010706020507" pitchFamily="18" charset="2"/>
                  </a:rPr>
                  <a:t>F|</a:t>
                </a:r>
                <a:r>
                  <a:rPr lang="en-US" dirty="0">
                    <a:sym typeface="Symbol" panose="05050102010706020507" pitchFamily="18" charset="2"/>
                  </a:rPr>
                  <a:t>W</a:t>
                </a:r>
                <a:r>
                  <a:rPr lang="en-US" b="1" dirty="0">
                    <a:sym typeface="Symbol" panose="05050102010706020507" pitchFamily="18" charset="2"/>
                  </a:rPr>
                  <a:t>,</a:t>
                </a:r>
                <a:r>
                  <a:rPr lang="en-US" b="1" dirty="0" smtClean="0">
                    <a:sym typeface="Symbol" panose="05050102010706020507" pitchFamily="18" charset="2"/>
                  </a:rPr>
                  <a:t>, </a:t>
                </a:r>
                <a:r>
                  <a:rPr lang="en-US" b="1" dirty="0">
                    <a:sym typeface="Symbol" panose="05050102010706020507" pitchFamily="18" charset="2"/>
                  </a:rPr>
                  <a:t></a:t>
                </a:r>
                <a:r>
                  <a:rPr lang="en-US" b="1" baseline="30000" dirty="0">
                    <a:sym typeface="Symbol" panose="05050102010706020507" pitchFamily="18" charset="2"/>
                  </a:rPr>
                  <a:t>0 </a:t>
                </a:r>
                <a:r>
                  <a:rPr lang="en-US" dirty="0" smtClean="0">
                    <a:sym typeface="Symbol" panose="05050102010706020507" pitchFamily="18" charset="2"/>
                  </a:rPr>
                  <a:t>] </a:t>
                </a:r>
                <a:r>
                  <a:rPr lang="en-US" dirty="0" smtClean="0"/>
                  <a:t>[</a:t>
                </a:r>
                <a:r>
                  <a:rPr lang="en-US" b="1" dirty="0" smtClean="0">
                    <a:sym typeface="Symbol" panose="05050102010706020507" pitchFamily="18" charset="2"/>
                  </a:rPr>
                  <a:t>|</a:t>
                </a:r>
                <a:r>
                  <a:rPr lang="en-US" dirty="0" smtClean="0">
                    <a:sym typeface="Symbol" panose="05050102010706020507" pitchFamily="18" charset="2"/>
                  </a:rPr>
                  <a:t></a:t>
                </a:r>
                <a:r>
                  <a:rPr lang="en-US" b="1" baseline="30000" dirty="0" smtClean="0">
                    <a:sym typeface="Symbol" panose="05050102010706020507" pitchFamily="18" charset="2"/>
                  </a:rPr>
                  <a:t>0</a:t>
                </a:r>
                <a:r>
                  <a:rPr lang="en-US" dirty="0" smtClean="0">
                    <a:sym typeface="Symbol" panose="05050102010706020507" pitchFamily="18" charset="2"/>
                  </a:rPr>
                  <a:t>]</a:t>
                </a:r>
                <a:r>
                  <a:rPr lang="en-US" dirty="0"/>
                  <a:t> [</a:t>
                </a:r>
                <a:r>
                  <a:rPr lang="en-US" b="1" dirty="0" smtClean="0">
                    <a:sym typeface="Symbol" panose="05050102010706020507" pitchFamily="18" charset="2"/>
                  </a:rPr>
                  <a:t>|</a:t>
                </a:r>
                <a:r>
                  <a:rPr lang="en-US" b="1" baseline="30000" dirty="0">
                    <a:sym typeface="Symbol" panose="05050102010706020507" pitchFamily="18" charset="2"/>
                  </a:rPr>
                  <a:t>0</a:t>
                </a:r>
                <a:r>
                  <a:rPr lang="en-US" dirty="0" smtClean="0">
                    <a:sym typeface="Symbol" panose="05050102010706020507" pitchFamily="18" charset="2"/>
                  </a:rPr>
                  <a:t>]</a:t>
                </a:r>
                <a:r>
                  <a:rPr lang="en-US" dirty="0" smtClean="0"/>
                  <a:t>[W|</a:t>
                </a:r>
                <a:r>
                  <a:rPr lang="en-US" b="1" dirty="0" smtClean="0">
                    <a:sym typeface="Symbol" panose="05050102010706020507" pitchFamily="18" charset="2"/>
                  </a:rPr>
                  <a:t></a:t>
                </a:r>
                <a:r>
                  <a:rPr lang="en-US" dirty="0" smtClean="0">
                    <a:sym typeface="Symbol" panose="05050102010706020507" pitchFamily="18" charset="2"/>
                  </a:rPr>
                  <a:t>]</a:t>
                </a:r>
                <a:endParaRPr lang="en-US" dirty="0">
                  <a:sym typeface="Symbol" panose="05050102010706020507" pitchFamily="18" charset="2"/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46304" y="1042166"/>
                <a:ext cx="8890192" cy="5625334"/>
              </a:xfrm>
              <a:blipFill>
                <a:blip r:embed="rId5"/>
                <a:stretch>
                  <a:fillRect l="-823" t="-8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2348880"/>
            <a:ext cx="323676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1100184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+mn-lt"/>
              </a:rPr>
              <a:t>Case study- Image quality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26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232666"/>
            <a:ext cx="8890192" cy="5625334"/>
          </a:xfrm>
        </p:spPr>
        <p:txBody>
          <a:bodyPr>
            <a:noAutofit/>
          </a:bodyPr>
          <a:lstStyle/>
          <a:p>
            <a:r>
              <a:rPr lang="en-CA" dirty="0" smtClean="0"/>
              <a:t>Given a collection of a color images and a set of users. </a:t>
            </a:r>
            <a:r>
              <a:rPr lang="en-US" dirty="0"/>
              <a:t>Each user annotates </a:t>
            </a:r>
            <a:r>
              <a:rPr lang="en-US" dirty="0" smtClean="0"/>
              <a:t>(real number) the </a:t>
            </a:r>
            <a:r>
              <a:rPr lang="en-US" dirty="0"/>
              <a:t>image according to its visual quality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Given an image, can we predict the subjective quality?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94" y="2332849"/>
            <a:ext cx="4816349" cy="2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1100184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+mn-lt"/>
              </a:rPr>
              <a:t>Case study- Image quality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27</a:t>
            </a:fld>
            <a:endParaRPr lang="en-CA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46304" y="1232666"/>
                <a:ext cx="8890192" cy="5625334"/>
              </a:xfrm>
            </p:spPr>
            <p:txBody>
              <a:bodyPr>
                <a:noAutofit/>
              </a:bodyPr>
              <a:lstStyle/>
              <a:p>
                <a:r>
                  <a:rPr lang="en-CA" dirty="0" smtClean="0"/>
                  <a:t>Let x be a random variable where values are a feature of the image and r a subjective quality.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[</a:t>
                </a:r>
                <a:r>
                  <a:rPr lang="en-CA" dirty="0" err="1" smtClean="0"/>
                  <a:t>x,r</a:t>
                </a:r>
                <a:r>
                  <a:rPr lang="en-CA" dirty="0" smtClean="0"/>
                  <a:t>|</a:t>
                </a:r>
                <a:r>
                  <a:rPr lang="en-CA" dirty="0" smtClean="0">
                    <a:sym typeface="Symbol" panose="05050102010706020507" pitchFamily="18" charset="2"/>
                  </a:rPr>
                  <a:t>]=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k=0</a:t>
                </a:r>
                <a:r>
                  <a:rPr lang="en-CA" baseline="40000" dirty="0" smtClean="0">
                    <a:sym typeface="Symbol" panose="05050102010706020507" pitchFamily="18" charset="2"/>
                  </a:rPr>
                  <a:t>M</a:t>
                </a:r>
                <a:r>
                  <a:rPr lang="en-CA" dirty="0" smtClean="0">
                    <a:sym typeface="Symbol" panose="05050102010706020507" pitchFamily="18" charset="2"/>
                  </a:rPr>
                  <a:t> 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 [</a:t>
                </a:r>
                <a:r>
                  <a:rPr lang="en-CA" dirty="0" err="1" smtClean="0">
                    <a:sym typeface="Symbol" panose="05050102010706020507" pitchFamily="18" charset="2"/>
                  </a:rPr>
                  <a:t>x,r</a:t>
                </a:r>
                <a:r>
                  <a:rPr lang="en-CA" dirty="0" smtClean="0">
                    <a:sym typeface="Symbol" panose="05050102010706020507" pitchFamily="18" charset="2"/>
                  </a:rPr>
                  <a:t>|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]</a:t>
                </a:r>
              </a:p>
              <a:p>
                <a:pPr marL="0" indent="0">
                  <a:buNone/>
                </a:pPr>
                <a:r>
                  <a:rPr lang="en-CA" dirty="0" smtClean="0">
                    <a:sym typeface="Symbol" panose="05050102010706020507" pitchFamily="18" charset="2"/>
                  </a:rPr>
                  <a:t>   [</a:t>
                </a:r>
                <a:r>
                  <a:rPr lang="en-CA" dirty="0" err="1" smtClean="0">
                    <a:sym typeface="Symbol" panose="05050102010706020507" pitchFamily="18" charset="2"/>
                  </a:rPr>
                  <a:t>x,r</a:t>
                </a:r>
                <a:r>
                  <a:rPr lang="en-CA" dirty="0" smtClean="0">
                    <a:sym typeface="Symbol" panose="05050102010706020507" pitchFamily="18" charset="2"/>
                  </a:rPr>
                  <a:t>|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]=[x|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][</a:t>
                </a:r>
                <a:r>
                  <a:rPr lang="en-CA" dirty="0" err="1" smtClean="0">
                    <a:sym typeface="Symbol" panose="05050102010706020507" pitchFamily="18" charset="2"/>
                  </a:rPr>
                  <a:t>r|x,</a:t>
                </a:r>
                <a:r>
                  <a:rPr lang="en-CA" baseline="-25000" dirty="0" err="1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]</a:t>
                </a:r>
              </a:p>
              <a:p>
                <a:pPr marL="0" indent="0">
                  <a:buNone/>
                </a:pPr>
                <a:r>
                  <a:rPr lang="en-CA" dirty="0" smtClean="0">
                    <a:sym typeface="Symbol" panose="05050102010706020507" pitchFamily="18" charset="2"/>
                  </a:rPr>
                  <a:t>   [|…]</a:t>
                </a:r>
              </a:p>
              <a:p>
                <a:pPr marL="0" indent="0">
                  <a:buNone/>
                </a:pPr>
                <a:r>
                  <a:rPr lang="en-CA" dirty="0">
                    <a:sym typeface="Symbol" panose="05050102010706020507" pitchFamily="18" charset="2"/>
                  </a:rPr>
                  <a:t> </a:t>
                </a:r>
                <a:r>
                  <a:rPr lang="en-CA" dirty="0" smtClean="0">
                    <a:sym typeface="Symbol" panose="05050102010706020507" pitchFamily="18" charset="2"/>
                  </a:rPr>
                  <a:t>  [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|…]</a:t>
                </a:r>
              </a:p>
              <a:p>
                <a:pPr marL="0" indent="0">
                  <a:buNone/>
                </a:pPr>
                <a:r>
                  <a:rPr lang="en-CA" dirty="0">
                    <a:sym typeface="Symbol" panose="05050102010706020507" pitchFamily="18" charset="2"/>
                  </a:rPr>
                  <a:t> </a:t>
                </a:r>
                <a:r>
                  <a:rPr lang="en-CA" dirty="0" smtClean="0">
                    <a:sym typeface="Symbol" panose="05050102010706020507" pitchFamily="18" charset="2"/>
                  </a:rPr>
                  <a:t>  [</a:t>
                </a:r>
                <a:r>
                  <a:rPr lang="en-CA" baseline="-25000" dirty="0" smtClean="0">
                    <a:sym typeface="Symbol" panose="05050102010706020507" pitchFamily="18" charset="2"/>
                  </a:rPr>
                  <a:t>k</a:t>
                </a:r>
                <a:r>
                  <a:rPr lang="en-CA" dirty="0" smtClean="0">
                    <a:sym typeface="Symbol" panose="05050102010706020507" pitchFamily="18" charset="2"/>
                  </a:rPr>
                  <a:t>|…]</a:t>
                </a:r>
              </a:p>
              <a:p>
                <a:r>
                  <a:rPr lang="en-CA" dirty="0" smtClean="0">
                    <a:sym typeface="Symbol" panose="05050102010706020507" pitchFamily="18" charset="2"/>
                  </a:rPr>
                  <a:t>Inference</a:t>
                </a:r>
              </a:p>
              <a:p>
                <a:pPr marL="0" indent="0">
                  <a:buNone/>
                </a:pPr>
                <a:r>
                  <a:rPr lang="en-CA" dirty="0">
                    <a:sym typeface="Symbol" panose="05050102010706020507" pitchFamily="18" charset="2"/>
                  </a:rPr>
                  <a:t> </a:t>
                </a:r>
                <a:r>
                  <a:rPr lang="en-CA" dirty="0" smtClean="0">
                    <a:sym typeface="Symbol" panose="05050102010706020507" pitchFamily="18" charset="2"/>
                  </a:rPr>
                  <a:t>  </a:t>
                </a:r>
                <a:r>
                  <a:rPr lang="en-CA" dirty="0" smtClean="0"/>
                  <a:t>[</a:t>
                </a:r>
                <a:r>
                  <a:rPr lang="en-CA" dirty="0" smtClean="0">
                    <a:sym typeface="Symbol" panose="05050102010706020507" pitchFamily="18" charset="2"/>
                  </a:rPr>
                  <a:t>|</a:t>
                </a:r>
                <a:r>
                  <a:rPr lang="en-CA" dirty="0" err="1" smtClean="0"/>
                  <a:t>r,x</a:t>
                </a:r>
                <a:r>
                  <a:rPr lang="en-CA" dirty="0" smtClean="0">
                    <a:sym typeface="Symbol" panose="05050102010706020507" pitchFamily="18" charset="2"/>
                  </a:rPr>
                  <a:t>]</a:t>
                </a:r>
                <a14:m>
                  <m:oMath xmlns:m="http://schemas.openxmlformats.org/officeDocument/2006/math">
                    <m:r>
                      <a:rPr lang="fr-CA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∝</m:t>
                    </m:r>
                  </m:oMath>
                </a14:m>
                <a:r>
                  <a:rPr lang="en-CA" dirty="0" smtClean="0"/>
                  <a:t>  [</a:t>
                </a:r>
                <a:r>
                  <a:rPr lang="en-CA" dirty="0" err="1"/>
                  <a:t>x,r</a:t>
                </a:r>
                <a:r>
                  <a:rPr lang="en-CA" dirty="0"/>
                  <a:t>|</a:t>
                </a:r>
                <a:r>
                  <a:rPr lang="en-CA" dirty="0">
                    <a:sym typeface="Symbol" panose="05050102010706020507" pitchFamily="18" charset="2"/>
                  </a:rPr>
                  <a:t></a:t>
                </a:r>
                <a:r>
                  <a:rPr lang="en-CA" dirty="0" smtClean="0">
                    <a:sym typeface="Symbol" panose="05050102010706020507" pitchFamily="18" charset="2"/>
                  </a:rPr>
                  <a:t>][]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5"/>
                </p:custDataLst>
              </p:nvPr>
            </p:nvSpPr>
            <p:spPr>
              <a:xfrm>
                <a:off x="146304" y="1232666"/>
                <a:ext cx="8890192" cy="5625334"/>
              </a:xfrm>
              <a:blipFill>
                <a:blip r:embed="rId6"/>
                <a:stretch>
                  <a:fillRect l="-686" t="-867" r="-13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1100184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latin typeface="+mn-lt"/>
              </a:rPr>
              <a:t>Case study- Short-term exposure to particle pollution in urban area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28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232666"/>
            <a:ext cx="8890192" cy="5625334"/>
          </a:xfrm>
        </p:spPr>
        <p:txBody>
          <a:bodyPr>
            <a:noAutofit/>
          </a:bodyPr>
          <a:lstStyle/>
          <a:p>
            <a:r>
              <a:rPr lang="en-CA" dirty="0" smtClean="0"/>
              <a:t>Particles of interest are harmful for health. They originate from the transport of pollutants. </a:t>
            </a:r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Let y(</a:t>
            </a:r>
            <a:r>
              <a:rPr lang="en-CA" dirty="0" err="1" smtClean="0"/>
              <a:t>s,t</a:t>
            </a:r>
            <a:r>
              <a:rPr lang="en-CA" dirty="0" smtClean="0"/>
              <a:t>) </a:t>
            </a:r>
            <a:r>
              <a:rPr lang="en-CA" dirty="0" smtClean="0"/>
              <a:t>be the </a:t>
            </a:r>
            <a:r>
              <a:rPr lang="en-CA" dirty="0" smtClean="0"/>
              <a:t>concentration of inhalable particle mater of diameter less than 10 microns. </a:t>
            </a:r>
          </a:p>
          <a:p>
            <a:r>
              <a:rPr lang="en-CA" dirty="0" smtClean="0"/>
              <a:t>[y(</a:t>
            </a:r>
            <a:r>
              <a:rPr lang="en-CA" dirty="0" err="1" smtClean="0"/>
              <a:t>s,t</a:t>
            </a:r>
            <a:r>
              <a:rPr lang="en-CA" dirty="0" smtClean="0"/>
              <a:t>)|</a:t>
            </a:r>
            <a:r>
              <a:rPr lang="en-CA" dirty="0" smtClean="0">
                <a:sym typeface="Symbol" panose="05050102010706020507" pitchFamily="18" charset="2"/>
              </a:rPr>
              <a:t>]Gauss(</a:t>
            </a:r>
            <a:r>
              <a:rPr lang="en-CA" dirty="0" smtClean="0"/>
              <a:t>y(</a:t>
            </a:r>
            <a:r>
              <a:rPr lang="en-CA" dirty="0" err="1" smtClean="0"/>
              <a:t>s,t</a:t>
            </a:r>
            <a:r>
              <a:rPr lang="en-CA" dirty="0" smtClean="0"/>
              <a:t>); </a:t>
            </a:r>
            <a:r>
              <a:rPr lang="en-CA" dirty="0" smtClean="0">
                <a:sym typeface="Symbol" panose="05050102010706020507" pitchFamily="18" charset="2"/>
              </a:rPr>
              <a:t>(</a:t>
            </a:r>
            <a:r>
              <a:rPr lang="en-CA" dirty="0" err="1" smtClean="0">
                <a:sym typeface="Symbol" panose="05050102010706020507" pitchFamily="18" charset="2"/>
              </a:rPr>
              <a:t>s,t</a:t>
            </a:r>
            <a:r>
              <a:rPr lang="en-CA" dirty="0" smtClean="0">
                <a:sym typeface="Symbol" panose="05050102010706020507" pitchFamily="18" charset="2"/>
              </a:rPr>
              <a:t>),(s))</a:t>
            </a:r>
          </a:p>
          <a:p>
            <a:r>
              <a:rPr lang="en-CA" dirty="0" smtClean="0">
                <a:sym typeface="Symbol" panose="05050102010706020507" pitchFamily="18" charset="2"/>
              </a:rPr>
              <a:t>(</a:t>
            </a:r>
            <a:r>
              <a:rPr lang="en-CA" dirty="0" err="1" smtClean="0">
                <a:sym typeface="Symbol" panose="05050102010706020507" pitchFamily="18" charset="2"/>
              </a:rPr>
              <a:t>s,t</a:t>
            </a:r>
            <a:r>
              <a:rPr lang="en-CA" dirty="0" smtClean="0">
                <a:sym typeface="Symbol" panose="05050102010706020507" pitchFamily="18" charset="2"/>
              </a:rPr>
              <a:t>)=</a:t>
            </a:r>
            <a:r>
              <a:rPr lang="en-CA" dirty="0" err="1" smtClean="0">
                <a:sym typeface="Symbol" panose="05050102010706020507" pitchFamily="18" charset="2"/>
              </a:rPr>
              <a:t>a+b</a:t>
            </a:r>
            <a:r>
              <a:rPr lang="en-CA" dirty="0" smtClean="0">
                <a:sym typeface="Symbol" panose="05050102010706020507" pitchFamily="18" charset="2"/>
              </a:rPr>
              <a:t>(t), where </a:t>
            </a:r>
            <a:r>
              <a:rPr lang="en-CA" i="1" dirty="0" smtClean="0">
                <a:sym typeface="Symbol" panose="05050102010706020507" pitchFamily="18" charset="2"/>
              </a:rPr>
              <a:t>a</a:t>
            </a:r>
            <a:r>
              <a:rPr lang="en-CA" dirty="0" smtClean="0">
                <a:sym typeface="Symbol" panose="05050102010706020507" pitchFamily="18" charset="2"/>
              </a:rPr>
              <a:t> is a </a:t>
            </a:r>
            <a:r>
              <a:rPr lang="en-CA" dirty="0" smtClean="0"/>
              <a:t>residual mean concentration across the urban area and b(t) time-varying latent regional process.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628800"/>
            <a:ext cx="233450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1100184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latin typeface="+mn-lt"/>
              </a:rPr>
              <a:t>Case study- Short-term exposure to particle pollution in urban area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29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556792"/>
            <a:ext cx="8890192" cy="4140550"/>
          </a:xfrm>
        </p:spPr>
        <p:txBody>
          <a:bodyPr>
            <a:normAutofit/>
          </a:bodyPr>
          <a:lstStyle/>
          <a:p>
            <a:r>
              <a:rPr lang="en-CA" dirty="0" smtClean="0"/>
              <a:t>Assuming </a:t>
            </a:r>
            <a:r>
              <a:rPr lang="en-CA" dirty="0"/>
              <a:t>that concentrations at the city scale derive largely from information borrowed from rural measurements. </a:t>
            </a:r>
          </a:p>
          <a:p>
            <a:pPr marL="0" indent="0">
              <a:buNone/>
            </a:pPr>
            <a:r>
              <a:rPr lang="en-US" dirty="0" smtClean="0">
                <a:sym typeface="Symbol" panose="05050102010706020507" pitchFamily="18" charset="2"/>
              </a:rPr>
              <a:t>     [r(</a:t>
            </a:r>
            <a:r>
              <a:rPr lang="en-US" dirty="0" err="1" smtClean="0">
                <a:sym typeface="Symbol" panose="05050102010706020507" pitchFamily="18" charset="2"/>
              </a:rPr>
              <a:t>j,t</a:t>
            </a:r>
            <a:r>
              <a:rPr lang="en-US" dirty="0" smtClean="0">
                <a:sym typeface="Symbol" panose="05050102010706020507" pitchFamily="18" charset="2"/>
              </a:rPr>
              <a:t>)|</a:t>
            </a:r>
            <a:r>
              <a:rPr lang="en-US" dirty="0">
                <a:sym typeface="Symbol" panose="05050102010706020507" pitchFamily="18" charset="2"/>
              </a:rPr>
              <a:t>] </a:t>
            </a:r>
            <a:r>
              <a:rPr lang="en-US" dirty="0" smtClean="0">
                <a:sym typeface="Symbol" panose="05050102010706020507" pitchFamily="18" charset="2"/>
              </a:rPr>
              <a:t>Gauss(r(</a:t>
            </a:r>
            <a:r>
              <a:rPr lang="en-US" dirty="0" err="1" smtClean="0">
                <a:sym typeface="Symbol" panose="05050102010706020507" pitchFamily="18" charset="2"/>
              </a:rPr>
              <a:t>j,t</a:t>
            </a:r>
            <a:r>
              <a:rPr lang="en-US" dirty="0" smtClean="0">
                <a:sym typeface="Symbol" panose="05050102010706020507" pitchFamily="18" charset="2"/>
              </a:rPr>
              <a:t>); </a:t>
            </a:r>
            <a:r>
              <a:rPr lang="en-US" dirty="0" smtClean="0"/>
              <a:t>b(t)</a:t>
            </a:r>
            <a:r>
              <a:rPr lang="en-US" dirty="0" smtClean="0">
                <a:sym typeface="Symbol" panose="05050102010706020507" pitchFamily="18" charset="2"/>
              </a:rPr>
              <a:t>,</a:t>
            </a:r>
            <a:r>
              <a:rPr lang="en-US" dirty="0" err="1" smtClean="0">
                <a:sym typeface="Symbol" panose="05050102010706020507" pitchFamily="18" charset="2"/>
              </a:rPr>
              <a:t>sd</a:t>
            </a:r>
            <a:r>
              <a:rPr lang="en-US" dirty="0" smtClean="0">
                <a:sym typeface="Symbol" panose="05050102010706020507" pitchFamily="18" charset="2"/>
              </a:rPr>
              <a:t>(j)) is </a:t>
            </a:r>
            <a:r>
              <a:rPr lang="en-US" dirty="0"/>
              <a:t>time series of pollution data from the rural </a:t>
            </a:r>
            <a:r>
              <a:rPr lang="en-US" dirty="0" smtClean="0"/>
              <a:t>site </a:t>
            </a:r>
            <a:r>
              <a:rPr lang="en-US" i="1" dirty="0" smtClean="0"/>
              <a:t>j</a:t>
            </a:r>
            <a:r>
              <a:rPr lang="en-US" dirty="0" smtClean="0"/>
              <a:t> measuring  the long-range transport of particles proportion into </a:t>
            </a:r>
            <a:r>
              <a:rPr lang="en-US" dirty="0"/>
              <a:t>the urban </a:t>
            </a:r>
            <a:r>
              <a:rPr lang="en-US" dirty="0" smtClean="0"/>
              <a:t>area.</a:t>
            </a:r>
            <a:endParaRPr lang="en-US" dirty="0" smtClean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dirty="0" smtClean="0">
                <a:sym typeface="Symbol" panose="05050102010706020507" pitchFamily="18" charset="2"/>
              </a:rPr>
              <a:t>    [</a:t>
            </a:r>
            <a:r>
              <a:rPr lang="en-US" dirty="0" smtClean="0">
                <a:sym typeface="Symbol" panose="05050102010706020507" pitchFamily="18" charset="2"/>
              </a:rPr>
              <a:t>b(t)|…]</a:t>
            </a: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dirty="0" smtClean="0">
                <a:sym typeface="Symbol" panose="05050102010706020507" pitchFamily="18" charset="2"/>
              </a:rPr>
              <a:t>    [</a:t>
            </a:r>
            <a:r>
              <a:rPr lang="en-US" dirty="0" smtClean="0">
                <a:sym typeface="Symbol" panose="05050102010706020507" pitchFamily="18" charset="2"/>
              </a:rPr>
              <a:t></a:t>
            </a:r>
            <a:r>
              <a:rPr lang="en-US" dirty="0">
                <a:sym typeface="Symbol" panose="05050102010706020507" pitchFamily="18" charset="2"/>
              </a:rPr>
              <a:t>(s</a:t>
            </a:r>
            <a:r>
              <a:rPr lang="en-US" dirty="0" smtClean="0">
                <a:sym typeface="Symbol" panose="05050102010706020507" pitchFamily="18" charset="2"/>
              </a:rPr>
              <a:t>)|…]</a:t>
            </a:r>
          </a:p>
          <a:p>
            <a:pPr marL="0" indent="0">
              <a:buNone/>
            </a:pPr>
            <a:r>
              <a:rPr lang="en-US" dirty="0" smtClean="0">
                <a:sym typeface="Symbol" panose="05050102010706020507" pitchFamily="18" charset="2"/>
              </a:rPr>
              <a:t>    [</a:t>
            </a:r>
            <a:r>
              <a:rPr lang="en-US" dirty="0" err="1" smtClean="0">
                <a:sym typeface="Symbol" panose="05050102010706020507" pitchFamily="18" charset="2"/>
              </a:rPr>
              <a:t>sd</a:t>
            </a:r>
            <a:r>
              <a:rPr lang="en-US" dirty="0" smtClean="0">
                <a:sym typeface="Symbol" panose="05050102010706020507" pitchFamily="18" charset="2"/>
              </a:rPr>
              <a:t>(j)|…]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Inference about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 and </a:t>
            </a:r>
            <a:r>
              <a:rPr lang="en-US" dirty="0">
                <a:sym typeface="Symbol" panose="05050102010706020507" pitchFamily="18" charset="2"/>
              </a:rPr>
              <a:t>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552" y="116632"/>
            <a:ext cx="7772400" cy="864096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Probability density function -example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331429" y="1058410"/>
            <a:ext cx="8496944" cy="5184576"/>
          </a:xfrm>
        </p:spPr>
        <p:txBody>
          <a:bodyPr>
            <a:normAutofit/>
          </a:bodyPr>
          <a:lstStyle/>
          <a:p>
            <a:r>
              <a:rPr lang="en-CA" dirty="0" smtClean="0"/>
              <a:t>Probability density function (pdf) of normal random variable (</a:t>
            </a:r>
            <a:r>
              <a:rPr lang="en-CA" dirty="0" err="1" smtClean="0"/>
              <a:t>rv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1D </a:t>
            </a:r>
          </a:p>
          <a:p>
            <a:pPr marL="320040" lvl="1" indent="0">
              <a:buNone/>
            </a:pPr>
            <a:endParaRPr lang="en-CA" dirty="0" smtClean="0"/>
          </a:p>
          <a:p>
            <a:pPr lvl="1"/>
            <a:r>
              <a:rPr lang="en-CA" dirty="0" err="1" smtClean="0"/>
              <a:t>mD</a:t>
            </a:r>
            <a:r>
              <a:rPr lang="en-CA" dirty="0" smtClean="0"/>
              <a:t> </a:t>
            </a:r>
          </a:p>
          <a:p>
            <a:pPr marL="320040" lvl="1" indent="0">
              <a:buNone/>
            </a:pP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</a:t>
            </a:fld>
            <a:endParaRPr lang="en-CA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911198226"/>
              </p:ext>
            </p:extLst>
          </p:nvPr>
        </p:nvGraphicFramePr>
        <p:xfrm>
          <a:off x="2374466" y="1562166"/>
          <a:ext cx="53641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" name="Équation" r:id="rId15" imgW="2082600" imgH="241200" progId="Equation.3">
                  <p:embed/>
                </p:oleObj>
              </mc:Choice>
              <mc:Fallback>
                <p:oleObj name="Équation" r:id="rId15" imgW="2082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74466" y="1562166"/>
                        <a:ext cx="5364163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67754753"/>
              </p:ext>
            </p:extLst>
          </p:nvPr>
        </p:nvGraphicFramePr>
        <p:xfrm>
          <a:off x="1719140" y="2665625"/>
          <a:ext cx="71135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Équation" r:id="rId17" imgW="2984400" imgH="228600" progId="Equation.3">
                  <p:embed/>
                </p:oleObj>
              </mc:Choice>
              <mc:Fallback>
                <p:oleObj name="Équation" r:id="rId17" imgW="2984400" imgH="228600" progId="Equation.3">
                  <p:embed/>
                  <p:pic>
                    <p:nvPicPr>
                      <p:cNvPr id="0" name="Obje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140" y="2665625"/>
                        <a:ext cx="71135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5" descr="Résultats de recherche d'images pour « Gaussian »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3078" name="Picture 6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80" y="5014927"/>
            <a:ext cx="1631783" cy="158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Résultats de recherche d'images pour « multivariate Gaussian »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86" y="3517664"/>
            <a:ext cx="1922685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38" y="4929675"/>
            <a:ext cx="287598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9" descr="Résultats de recherche d'images pour « Gaussian histogram »"/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3092" name="Picture 20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2" y="3415742"/>
            <a:ext cx="2194831" cy="16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22" descr="Résultats de recherche d'images pour « Gaussian histogram »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2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909684"/>
          </a:xfrm>
        </p:spPr>
        <p:txBody>
          <a:bodyPr>
            <a:normAutofit/>
          </a:bodyPr>
          <a:lstStyle/>
          <a:p>
            <a:r>
              <a:rPr lang="en-CA" dirty="0">
                <a:latin typeface="+mn-lt"/>
              </a:rPr>
              <a:t>C</a:t>
            </a:r>
            <a:r>
              <a:rPr lang="en-CA" dirty="0" smtClean="0">
                <a:latin typeface="+mn-lt"/>
              </a:rPr>
              <a:t>ase study- A person in the forest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30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232666"/>
            <a:ext cx="8890192" cy="5625334"/>
          </a:xfrm>
        </p:spPr>
        <p:txBody>
          <a:bodyPr>
            <a:noAutofit/>
          </a:bodyPr>
          <a:lstStyle/>
          <a:p>
            <a:r>
              <a:rPr lang="en-CA" dirty="0" smtClean="0"/>
              <a:t>We assume that in a forest, the path followed by an individual depends on the environment (topography, vegetation, and elevation), the person (experience, endurance, wayfinding</a:t>
            </a:r>
            <a:r>
              <a:rPr lang="en-CA" dirty="0"/>
              <a:t>), </a:t>
            </a:r>
            <a:r>
              <a:rPr lang="en-CA" dirty="0" smtClean="0"/>
              <a:t>the context (goal, weather, visibility), and random phenomena (emotion…) .</a:t>
            </a:r>
          </a:p>
          <a:p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92" y="2924944"/>
            <a:ext cx="2593051" cy="1955251"/>
          </a:xfrm>
          <a:prstGeom prst="rect">
            <a:avLst/>
          </a:prstGeom>
        </p:spPr>
      </p:pic>
      <p:sp>
        <p:nvSpPr>
          <p:cNvPr id="7" name="AutoShape 2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8" name="AutoShape 4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AutoShape 6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6154" name="Picture 10" descr="go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140968"/>
            <a:ext cx="249836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associé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140968"/>
            <a:ext cx="2088232" cy="138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752042" cy="909684"/>
          </a:xfrm>
        </p:spPr>
        <p:txBody>
          <a:bodyPr>
            <a:normAutofit/>
          </a:bodyPr>
          <a:lstStyle/>
          <a:p>
            <a:r>
              <a:rPr lang="en-CA" dirty="0">
                <a:latin typeface="+mn-lt"/>
              </a:rPr>
              <a:t>C</a:t>
            </a:r>
            <a:r>
              <a:rPr lang="en-CA" dirty="0" smtClean="0">
                <a:latin typeface="+mn-lt"/>
              </a:rPr>
              <a:t>ase study- A person in the forest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31</a:t>
            </a:fld>
            <a:endParaRPr lang="en-CA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1232666"/>
            <a:ext cx="8890192" cy="56253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[environment|</a:t>
            </a:r>
            <a:r>
              <a:rPr lang="en-CA" dirty="0" smtClean="0">
                <a:sym typeface="Symbol" panose="05050102010706020507" pitchFamily="18" charset="2"/>
              </a:rPr>
              <a:t>]</a:t>
            </a:r>
          </a:p>
          <a:p>
            <a:r>
              <a:rPr lang="en-CA" dirty="0" smtClean="0"/>
              <a:t>[person, context|</a:t>
            </a:r>
            <a:r>
              <a:rPr lang="en-CA" dirty="0" smtClean="0">
                <a:sym typeface="Symbol" panose="05050102010706020507" pitchFamily="18" charset="2"/>
              </a:rPr>
              <a:t>]</a:t>
            </a:r>
          </a:p>
          <a:p>
            <a:r>
              <a:rPr lang="en-CA" dirty="0" smtClean="0"/>
              <a:t>[random phenomena|</a:t>
            </a:r>
            <a:r>
              <a:rPr lang="en-CA" dirty="0" smtClean="0">
                <a:sym typeface="Symbol" panose="05050102010706020507" pitchFamily="18" charset="2"/>
              </a:rPr>
              <a:t>]</a:t>
            </a:r>
          </a:p>
          <a:p>
            <a:r>
              <a:rPr lang="en-CA" dirty="0" smtClean="0">
                <a:sym typeface="Symbol" panose="05050102010706020507" pitchFamily="18" charset="2"/>
              </a:rPr>
              <a:t>[|…]</a:t>
            </a:r>
          </a:p>
          <a:p>
            <a:r>
              <a:rPr lang="en-CA" dirty="0" smtClean="0"/>
              <a:t>[</a:t>
            </a:r>
            <a:r>
              <a:rPr lang="en-CA" dirty="0" smtClean="0">
                <a:sym typeface="Symbol" panose="05050102010706020507" pitchFamily="18" charset="2"/>
              </a:rPr>
              <a:t>|…]</a:t>
            </a:r>
          </a:p>
          <a:p>
            <a:r>
              <a:rPr lang="en-CA" dirty="0">
                <a:sym typeface="Symbol" panose="05050102010706020507" pitchFamily="18" charset="2"/>
              </a:rPr>
              <a:t>[</a:t>
            </a:r>
            <a:r>
              <a:rPr lang="en-CA" dirty="0" smtClean="0">
                <a:sym typeface="Symbol" panose="05050102010706020507" pitchFamily="18" charset="2"/>
              </a:rPr>
              <a:t>|…]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7" name="AutoShape 2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8" name="AutoShape 4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9" name="AutoShape 6" descr="Résultats de recherche d'images pour « lost person »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62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572530" cy="850106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+mn-lt"/>
              </a:rPr>
              <a:t>Case study- fairness in Machine learning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32</a:t>
            </a:fld>
            <a:endParaRPr lang="en-CA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1055181"/>
                <a:ext cx="8784976" cy="5400600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Given the data</a:t>
                </a:r>
              </a:p>
              <a:p>
                <a:endParaRPr lang="en-CA" dirty="0" smtClean="0">
                  <a:ea typeface="Cambria Math"/>
                </a:endParaRPr>
              </a:p>
              <a:p>
                <a:endParaRPr lang="en-CA" dirty="0" smtClean="0"/>
              </a:p>
              <a:p>
                <a:pPr marL="0" indent="0">
                  <a:buNone/>
                </a:pPr>
                <a:endParaRPr lang="en-CA" dirty="0" smtClean="0"/>
              </a:p>
              <a:p>
                <a:pPr marL="0" indent="0">
                  <a:buNone/>
                </a:pPr>
                <a:r>
                  <a:rPr lang="en-CA" dirty="0" smtClean="0"/>
                  <a:t>If a bank uses these data for decision making about loans. Is the decision will be fair? 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Probabilities related to women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[F]=(590+4831)/16281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dirty="0" smtClean="0"/>
                  <a:t> 0.33  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[F</a:t>
                </a:r>
                <a:r>
                  <a:rPr lang="en-CA" dirty="0"/>
                  <a:t>, C+]=590/16281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CA" dirty="0"/>
                  <a:t>0.04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[</a:t>
                </a:r>
                <a:r>
                  <a:rPr lang="en-CA" dirty="0"/>
                  <a:t>C+|F]=[C+,F]/[F]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CA" dirty="0"/>
                  <a:t>0.11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[</a:t>
                </a:r>
                <a:r>
                  <a:rPr lang="en-CA" dirty="0"/>
                  <a:t>F|C+]=[C+,F]/[C+]=0.04/(0.2+0.04) ≈0.17</a:t>
                </a:r>
              </a:p>
              <a:p>
                <a:pPr marL="0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5"/>
                </p:custDataLst>
              </p:nvPr>
            </p:nvSpPr>
            <p:spPr>
              <a:xfrm>
                <a:off x="179512" y="1055181"/>
                <a:ext cx="8784976" cy="5400600"/>
              </a:xfrm>
              <a:blipFill>
                <a:blip r:embed="rId6"/>
                <a:stretch>
                  <a:fillRect l="-1248" t="-903" r="-6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1196752"/>
            <a:ext cx="5544616" cy="18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1958" y="132482"/>
            <a:ext cx="8572530" cy="850106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+mn-lt"/>
              </a:rPr>
              <a:t>Case study- fairness in Machine learning</a:t>
            </a:r>
            <a:endParaRPr lang="en-CA" i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>
                <a:latin typeface="+mn-lt"/>
              </a:rPr>
              <a:t>33</a:t>
            </a:fld>
            <a:endParaRPr lang="en-CA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79512" y="1055181"/>
                <a:ext cx="8784976" cy="5400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 smtClean="0"/>
              </a:p>
              <a:p>
                <a:pPr marL="0" indent="0">
                  <a:buNone/>
                </a:pPr>
                <a:r>
                  <a:rPr lang="en-CA" dirty="0"/>
                  <a:t> Probabilities related to </a:t>
                </a:r>
                <a:r>
                  <a:rPr lang="en-CA" dirty="0" smtClean="0"/>
                  <a:t>men </a:t>
                </a: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    [M]=(3256+7604)/16281≈0.67</a:t>
                </a:r>
              </a:p>
              <a:p>
                <a:pPr marL="0" indent="0">
                  <a:buNone/>
                </a:pPr>
                <a:r>
                  <a:rPr lang="en-CA" dirty="0"/>
                  <a:t>    [M,C+]=3256/16281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CA" dirty="0"/>
                  <a:t>0.2 </a:t>
                </a:r>
              </a:p>
              <a:p>
                <a:pPr marL="0" indent="0">
                  <a:buNone/>
                </a:pPr>
                <a:r>
                  <a:rPr lang="en-CA" dirty="0"/>
                  <a:t>    [C+|M]=[C+,M]/[M]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CA" dirty="0"/>
                  <a:t>0.3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[</a:t>
                </a:r>
                <a:r>
                  <a:rPr lang="en-CA" dirty="0"/>
                  <a:t>M|C+]=[C+,M]/[C+]=0.2/(0.2+0.04) ≈</a:t>
                </a:r>
                <a:r>
                  <a:rPr lang="en-CA" dirty="0" smtClean="0"/>
                  <a:t>0.83</a:t>
                </a:r>
              </a:p>
              <a:p>
                <a:r>
                  <a:rPr lang="en-CA" dirty="0" smtClean="0"/>
                  <a:t>A discrimination measure [C</a:t>
                </a:r>
                <a:r>
                  <a:rPr lang="en-CA" dirty="0"/>
                  <a:t>+|F]/[C+|M]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CA" dirty="0" smtClean="0"/>
                  <a:t>0.37</a:t>
                </a:r>
              </a:p>
              <a:p>
                <a:r>
                  <a:rPr lang="en-CA" dirty="0" smtClean="0"/>
                  <a:t>Women will be disadvantaged for any decision based on these data.</a:t>
                </a:r>
              </a:p>
              <a:p>
                <a:r>
                  <a:rPr lang="en-CA" dirty="0" smtClean="0"/>
                  <a:t>The genre and the incomes are correlated.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5"/>
                </p:custDataLst>
              </p:nvPr>
            </p:nvSpPr>
            <p:spPr>
              <a:xfrm>
                <a:off x="179512" y="1055181"/>
                <a:ext cx="8784976" cy="5400600"/>
              </a:xfrm>
              <a:blipFill>
                <a:blip r:embed="rId6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976" y="1196752"/>
            <a:ext cx="4320480" cy="1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0"/>
            <a:ext cx="7772400" cy="922114"/>
          </a:xfrm>
        </p:spPr>
        <p:txBody>
          <a:bodyPr/>
          <a:lstStyle/>
          <a:p>
            <a:r>
              <a:rPr lang="en-CA" dirty="0" smtClean="0"/>
              <a:t>Spatiotemporal reasoning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34</a:t>
            </a:fld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395536" y="1124744"/>
            <a:ext cx="5760640" cy="3528392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Let</a:t>
            </a:r>
          </a:p>
          <a:p>
            <a:pPr lvl="1"/>
            <a:r>
              <a:rPr lang="en-CA" dirty="0" smtClean="0"/>
              <a:t>D</a:t>
            </a:r>
            <a:r>
              <a:rPr lang="en-CA" baseline="-25000" dirty="0" smtClean="0"/>
              <a:t>s</a:t>
            </a:r>
            <a:r>
              <a:rPr lang="en-CA" dirty="0" smtClean="0"/>
              <a:t>={0, 1,…, M} a spatial domain. A </a:t>
            </a:r>
            <a:r>
              <a:rPr lang="en-CA" dirty="0" err="1" smtClean="0"/>
              <a:t>rv</a:t>
            </a:r>
            <a:r>
              <a:rPr lang="en-CA" dirty="0" smtClean="0"/>
              <a:t> is associated with each position; Y(0,t)…Y(</a:t>
            </a:r>
            <a:r>
              <a:rPr lang="en-CA" dirty="0" err="1" smtClean="0"/>
              <a:t>M,t</a:t>
            </a:r>
            <a:r>
              <a:rPr lang="en-CA" dirty="0" smtClean="0"/>
              <a:t>).</a:t>
            </a:r>
          </a:p>
          <a:p>
            <a:pPr lvl="1"/>
            <a:r>
              <a:rPr lang="en-CA" dirty="0" smtClean="0"/>
              <a:t>D</a:t>
            </a:r>
            <a:r>
              <a:rPr lang="en-CA" baseline="-25000" dirty="0" smtClean="0"/>
              <a:t>t</a:t>
            </a:r>
            <a:r>
              <a:rPr lang="en-CA" dirty="0" smtClean="0"/>
              <a:t>={0, 1,…, T} temporal domain and the </a:t>
            </a:r>
            <a:r>
              <a:rPr lang="en-CA" dirty="0" err="1" smtClean="0"/>
              <a:t>rv</a:t>
            </a:r>
            <a:r>
              <a:rPr lang="en-CA" dirty="0" smtClean="0"/>
              <a:t> Y(s</a:t>
            </a:r>
            <a:r>
              <a:rPr lang="en-CA" baseline="-25000" dirty="0" smtClean="0"/>
              <a:t>0</a:t>
            </a:r>
            <a:r>
              <a:rPr lang="en-CA" dirty="0" smtClean="0"/>
              <a:t>,0)…Y(s</a:t>
            </a:r>
            <a:r>
              <a:rPr lang="en-CA" baseline="-25000" dirty="0" smtClean="0"/>
              <a:t>0</a:t>
            </a:r>
            <a:r>
              <a:rPr lang="en-CA" dirty="0" smtClean="0"/>
              <a:t>,T).</a:t>
            </a:r>
          </a:p>
          <a:p>
            <a:endParaRPr lang="en-CA" dirty="0" smtClean="0"/>
          </a:p>
          <a:p>
            <a:r>
              <a:rPr lang="en-CA" dirty="0" smtClean="0"/>
              <a:t>A sequence of random variables is called random process.</a:t>
            </a:r>
            <a:endParaRPr lang="en-CA" dirty="0">
              <a:effectLst/>
            </a:endParaRPr>
          </a:p>
        </p:txBody>
      </p:sp>
      <p:sp>
        <p:nvSpPr>
          <p:cNvPr id="8" name="ZoneTexte 7"/>
          <p:cNvSpPr txBox="1"/>
          <p:nvPr>
            <p:custDataLst>
              <p:tags r:id="rId4"/>
            </p:custDataLst>
          </p:nvPr>
        </p:nvSpPr>
        <p:spPr>
          <a:xfrm>
            <a:off x="6118884" y="224584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</a:t>
            </a:r>
            <a:endParaRPr lang="en-CA" baseline="-250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06" y="1573078"/>
            <a:ext cx="2667993" cy="104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>
            <p:custDataLst>
              <p:tags r:id="rId6"/>
            </p:custDataLst>
          </p:nvPr>
        </p:nvSpPr>
        <p:spPr>
          <a:xfrm>
            <a:off x="6110591" y="1573078"/>
            <a:ext cx="3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0</a:t>
            </a:r>
            <a:endParaRPr lang="en-CA" dirty="0"/>
          </a:p>
        </p:txBody>
      </p:sp>
      <p:sp>
        <p:nvSpPr>
          <p:cNvPr id="16" name="ZoneTexte 15"/>
          <p:cNvSpPr txBox="1"/>
          <p:nvPr>
            <p:custDataLst>
              <p:tags r:id="rId7"/>
            </p:custDataLst>
          </p:nvPr>
        </p:nvSpPr>
        <p:spPr>
          <a:xfrm>
            <a:off x="8597599" y="12037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</a:t>
            </a:r>
            <a:endParaRPr lang="en-CA" baseline="-25000" dirty="0"/>
          </a:p>
        </p:txBody>
      </p:sp>
      <p:sp>
        <p:nvSpPr>
          <p:cNvPr id="5" name="ZoneTexte 4"/>
          <p:cNvSpPr txBox="1"/>
          <p:nvPr>
            <p:custDataLst>
              <p:tags r:id="rId8"/>
            </p:custDataLst>
          </p:nvPr>
        </p:nvSpPr>
        <p:spPr>
          <a:xfrm>
            <a:off x="6580668" y="127200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0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0"/>
            <a:ext cx="7772400" cy="836712"/>
          </a:xfrm>
        </p:spPr>
        <p:txBody>
          <a:bodyPr/>
          <a:lstStyle/>
          <a:p>
            <a:r>
              <a:rPr lang="en-CA" dirty="0" smtClean="0"/>
              <a:t>Spatiotemporal reasoning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35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251520" y="884733"/>
                <a:ext cx="6714956" cy="4416475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Example of spatial process</a:t>
                </a:r>
              </a:p>
              <a:p>
                <a:pPr lvl="1"/>
                <a:r>
                  <a:rPr lang="en-CA" dirty="0" smtClean="0"/>
                  <a:t>it </a:t>
                </a:r>
                <a:r>
                  <a:rPr lang="en-CA" dirty="0"/>
                  <a:t>is proposed to find the missing gray levels in an image</a:t>
                </a:r>
                <a:r>
                  <a:rPr lang="en-CA" dirty="0" smtClean="0"/>
                  <a:t>.</a:t>
                </a:r>
              </a:p>
              <a:p>
                <a:pPr marL="320040" lvl="1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Y(</a:t>
                </a:r>
                <a:r>
                  <a:rPr lang="en-CA" dirty="0" err="1" smtClean="0"/>
                  <a:t>i</a:t>
                </a:r>
                <a:r>
                  <a:rPr lang="en-CA" dirty="0" smtClean="0"/>
                  <a:t>)=a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Y(i-1)+b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Y(i+1)+</a:t>
                </a:r>
                <a:r>
                  <a:rPr lang="en-CA" dirty="0" err="1" smtClean="0"/>
                  <a:t>e</a:t>
                </a:r>
                <a:r>
                  <a:rPr lang="en-CA" baseline="-25000" dirty="0" err="1" smtClean="0"/>
                  <a:t>i</a:t>
                </a:r>
                <a:r>
                  <a:rPr lang="en-CA" dirty="0" smtClean="0"/>
                  <a:t> , </a:t>
                </a:r>
                <a:r>
                  <a:rPr lang="en-CA" dirty="0" err="1" smtClean="0"/>
                  <a:t>i</a:t>
                </a:r>
                <a:r>
                  <a:rPr lang="en-CA" dirty="0" smtClean="0"/>
                  <a:t>=1..M-1</a:t>
                </a:r>
              </a:p>
              <a:p>
                <a:pPr marL="0" indent="0">
                  <a:buNone/>
                </a:pPr>
                <a:r>
                  <a:rPr lang="en-CA" dirty="0" smtClean="0"/>
                  <a:t>        Y(0)=a</a:t>
                </a:r>
                <a:r>
                  <a:rPr lang="en-CA" baseline="-25000" dirty="0" smtClean="0"/>
                  <a:t>0</a:t>
                </a:r>
                <a:r>
                  <a:rPr lang="en-CA" dirty="0" smtClean="0"/>
                  <a:t> e</a:t>
                </a:r>
                <a:r>
                  <a:rPr lang="en-CA" baseline="-25000" dirty="0" smtClean="0"/>
                  <a:t>0</a:t>
                </a:r>
                <a:r>
                  <a:rPr lang="en-CA" dirty="0" smtClean="0"/>
                  <a:t> 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  Y(M)=b</a:t>
                </a:r>
                <a:r>
                  <a:rPr lang="en-CA" baseline="-25000" dirty="0" smtClean="0"/>
                  <a:t>0</a:t>
                </a:r>
                <a:r>
                  <a:rPr lang="en-CA" dirty="0" smtClean="0"/>
                  <a:t> e</a:t>
                </a:r>
                <a:r>
                  <a:rPr lang="en-CA" baseline="-25000" dirty="0" smtClean="0"/>
                  <a:t>24</a:t>
                </a:r>
                <a:r>
                  <a:rPr lang="en-CA" dirty="0" smtClean="0"/>
                  <a:t>     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         </a:t>
                </a:r>
                <a:r>
                  <a:rPr lang="en-CA" dirty="0" err="1" smtClean="0"/>
                  <a:t>e</a:t>
                </a:r>
                <a:r>
                  <a:rPr lang="en-CA" baseline="-25000" dirty="0" err="1" smtClean="0"/>
                  <a:t>i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dirty="0" smtClean="0"/>
                  <a:t>Gauss(0,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b="0" i="1" baseline="-25000" smtClean="0"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en-CA" dirty="0" smtClean="0"/>
                  <a:t>)</a:t>
                </a:r>
              </a:p>
              <a:p>
                <a:pPr marL="0" indent="0">
                  <a:buNone/>
                </a:pPr>
                <a:endParaRPr lang="en-CA" dirty="0" smtClean="0"/>
              </a:p>
              <a:p>
                <a:pPr marL="0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9"/>
                </p:custDataLst>
              </p:nvPr>
            </p:nvSpPr>
            <p:spPr>
              <a:xfrm>
                <a:off x="251520" y="884733"/>
                <a:ext cx="6714956" cy="4416475"/>
              </a:xfrm>
              <a:blipFill>
                <a:blip r:embed="rId10"/>
                <a:stretch>
                  <a:fillRect l="-907" t="-11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76" y="908720"/>
            <a:ext cx="1257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76" y="2996952"/>
            <a:ext cx="12477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>
            <p:custDataLst>
              <p:tags r:id="rId6"/>
            </p:custDataLst>
          </p:nvPr>
        </p:nvSpPr>
        <p:spPr>
          <a:xfrm>
            <a:off x="7294582" y="2308230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Before </a:t>
            </a:r>
            <a:endParaRPr lang="en-CA" dirty="0"/>
          </a:p>
        </p:txBody>
      </p:sp>
      <p:sp>
        <p:nvSpPr>
          <p:cNvPr id="10" name="ZoneTexte 9"/>
          <p:cNvSpPr txBox="1"/>
          <p:nvPr>
            <p:custDataLst>
              <p:tags r:id="rId7"/>
            </p:custDataLst>
          </p:nvPr>
        </p:nvSpPr>
        <p:spPr>
          <a:xfrm>
            <a:off x="7350294" y="45166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After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0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0"/>
            <a:ext cx="7772400" cy="836712"/>
          </a:xfrm>
        </p:spPr>
        <p:txBody>
          <a:bodyPr/>
          <a:lstStyle/>
          <a:p>
            <a:r>
              <a:rPr lang="en-CA" dirty="0"/>
              <a:t>Spatiotemporal reasoning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36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157958" y="1079698"/>
                <a:ext cx="6192688" cy="4896147"/>
              </a:xfrm>
            </p:spPr>
            <p:txBody>
              <a:bodyPr>
                <a:normAutofit/>
              </a:bodyPr>
              <a:lstStyle/>
              <a:p>
                <a:r>
                  <a:rPr lang="en-CA" dirty="0" smtClean="0"/>
                  <a:t>Example of temporal process </a:t>
                </a:r>
              </a:p>
              <a:p>
                <a:pPr lvl="1"/>
                <a:r>
                  <a:rPr lang="en-CA" dirty="0" smtClean="0"/>
                  <a:t>we </a:t>
                </a:r>
                <a:r>
                  <a:rPr lang="en-CA" dirty="0"/>
                  <a:t>want to predict the centrality (sociability) of a user of a social network (graph); </a:t>
                </a:r>
                <a:r>
                  <a:rPr lang="en-CA" dirty="0" smtClean="0"/>
                  <a:t>i.e. </a:t>
                </a:r>
                <a:r>
                  <a:rPr lang="en-CA" dirty="0"/>
                  <a:t>Y(t</a:t>
                </a:r>
                <a:r>
                  <a:rPr lang="en-CA" dirty="0" smtClean="0"/>
                  <a:t>) is the </a:t>
                </a:r>
                <a:r>
                  <a:rPr lang="en-CA" dirty="0"/>
                  <a:t>number of incoming and outgoing arcs divided by the total number of edges in the </a:t>
                </a:r>
                <a:r>
                  <a:rPr lang="en-CA" dirty="0" smtClean="0"/>
                  <a:t>graph. </a:t>
                </a:r>
              </a:p>
              <a:p>
                <a:pPr lvl="1"/>
                <a:r>
                  <a:rPr lang="en-CA" dirty="0" smtClean="0"/>
                  <a:t>Y(t</a:t>
                </a:r>
                <a:r>
                  <a:rPr lang="en-CA" dirty="0"/>
                  <a:t>)=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CA" b="0" i="1" baseline="-25000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CA" dirty="0"/>
                  <a:t> </a:t>
                </a:r>
                <a:r>
                  <a:rPr lang="en-CA" dirty="0" smtClean="0"/>
                  <a:t>Y(t-1)+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CA" baseline="-25000" dirty="0" smtClean="0"/>
                  <a:t>t</a:t>
                </a:r>
                <a:r>
                  <a:rPr lang="en-CA" dirty="0"/>
                  <a:t>, </a:t>
                </a:r>
                <a:r>
                  <a:rPr lang="en-CA" dirty="0" smtClean="0"/>
                  <a:t>t=1..T et   Y(0)=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CA" baseline="-25000" dirty="0" smtClean="0"/>
                  <a:t>0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CA" baseline="-25000" dirty="0" smtClean="0"/>
                  <a:t>0</a:t>
                </a:r>
                <a:r>
                  <a:rPr lang="en-CA" dirty="0" smtClean="0"/>
                  <a:t>;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CA" baseline="-25000" dirty="0" err="1" smtClean="0"/>
                  <a:t>t</a:t>
                </a:r>
                <a:r>
                  <a:rPr lang="en-CA" dirty="0" err="1" smtClean="0"/>
                  <a:t>~Gauss</a:t>
                </a:r>
                <a:r>
                  <a:rPr lang="en-CA" dirty="0" smtClean="0"/>
                  <a:t>(0,</a:t>
                </a:r>
                <a:r>
                  <a:rPr lang="en-CA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b="0" i="1" baseline="-25000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CA" dirty="0" smtClean="0"/>
                  <a:t>)</a:t>
                </a:r>
              </a:p>
              <a:p>
                <a:pPr lvl="1"/>
                <a:r>
                  <a:rPr lang="en-CA" dirty="0"/>
                  <a:t>Markov process of order 1 and the random walk are written this way. </a:t>
                </a:r>
                <a:r>
                  <a:rPr lang="en-CA" dirty="0" smtClean="0"/>
                  <a:t>When α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=1, it simply </a:t>
                </a:r>
                <a:r>
                  <a:rPr lang="en-CA" dirty="0"/>
                  <a:t>performs integration </a:t>
                </a:r>
                <a:r>
                  <a:rPr lang="en-CA" dirty="0" smtClean="0"/>
                  <a:t>of noise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CA" baseline="-25000" dirty="0"/>
                  <a:t>t</a:t>
                </a:r>
                <a:r>
                  <a:rPr lang="en-CA" dirty="0" smtClean="0"/>
                  <a:t>.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8"/>
                </p:custDataLst>
              </p:nvPr>
            </p:nvSpPr>
            <p:spPr>
              <a:xfrm>
                <a:off x="157958" y="1079698"/>
                <a:ext cx="6192688" cy="4896147"/>
              </a:xfrm>
              <a:blipFill>
                <a:blip r:embed="rId9"/>
                <a:stretch>
                  <a:fillRect l="-984" t="-996" r="-22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>
            <p:custDataLst>
              <p:tags r:id="rId4"/>
            </p:custDataLst>
          </p:nvPr>
        </p:nvSpPr>
        <p:spPr>
          <a:xfrm>
            <a:off x="6545667" y="3660281"/>
            <a:ext cx="252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Centrality as function of time (time series)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60" y="3162607"/>
            <a:ext cx="295232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646" y="836712"/>
            <a:ext cx="2752755" cy="185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8527" y="4509120"/>
            <a:ext cx="2978106" cy="20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99592" y="0"/>
            <a:ext cx="7772400" cy="836712"/>
          </a:xfrm>
        </p:spPr>
        <p:txBody>
          <a:bodyPr/>
          <a:lstStyle/>
          <a:p>
            <a:r>
              <a:rPr lang="en-CA" dirty="0" smtClean="0"/>
              <a:t>Spatiotemporal reasoning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37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251519" y="908720"/>
                <a:ext cx="7071617" cy="5688632"/>
              </a:xfrm>
            </p:spPr>
            <p:txBody>
              <a:bodyPr>
                <a:normAutofit/>
              </a:bodyPr>
              <a:lstStyle/>
              <a:p>
                <a:pPr marL="274320" lvl="1" indent="-274320">
                  <a:spcBef>
                    <a:spcPts val="580"/>
                  </a:spcBef>
                  <a:buClr>
                    <a:schemeClr val="accent1"/>
                  </a:buClr>
                </a:pPr>
                <a:r>
                  <a:rPr lang="en-CA" dirty="0" smtClean="0"/>
                  <a:t>The dependence of random variables is different in the two previous processes.</a:t>
                </a:r>
              </a:p>
              <a:p>
                <a:pPr marL="274320" lvl="1" indent="-274320">
                  <a:spcBef>
                    <a:spcPts val="580"/>
                  </a:spcBef>
                  <a:buClr>
                    <a:schemeClr val="accent1"/>
                  </a:buClr>
                </a:pPr>
                <a:r>
                  <a:rPr lang="en-CA" dirty="0" smtClean="0"/>
                  <a:t>Example </a:t>
                </a:r>
                <a:r>
                  <a:rPr lang="en-CA" dirty="0"/>
                  <a:t>of </a:t>
                </a:r>
                <a:r>
                  <a:rPr lang="en-CA" dirty="0" smtClean="0"/>
                  <a:t>spatiotemporal process</a:t>
                </a:r>
              </a:p>
              <a:p>
                <a:pPr lvl="1"/>
                <a:r>
                  <a:rPr lang="en-CA" dirty="0" smtClean="0"/>
                  <a:t>it </a:t>
                </a:r>
                <a:r>
                  <a:rPr lang="en-CA" dirty="0"/>
                  <a:t>is proposed to find the missing colors in a </a:t>
                </a:r>
                <a:r>
                  <a:rPr lang="en-CA" dirty="0" smtClean="0"/>
                  <a:t>video</a:t>
                </a:r>
              </a:p>
              <a:p>
                <a:pPr marL="320040" lvl="1" indent="0">
                  <a:buNone/>
                </a:pPr>
                <a:r>
                  <a:rPr lang="en-CA" dirty="0"/>
                  <a:t> </a:t>
                </a:r>
                <a:r>
                  <a:rPr lang="en-CA" dirty="0" smtClean="0"/>
                  <a:t> Y(</a:t>
                </a:r>
                <a:r>
                  <a:rPr lang="en-CA" dirty="0" err="1" smtClean="0"/>
                  <a:t>i,t</a:t>
                </a:r>
                <a:r>
                  <a:rPr lang="en-CA" dirty="0" smtClean="0"/>
                  <a:t>)=a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Y(i-1,t)+a</a:t>
                </a:r>
                <a:r>
                  <a:rPr lang="en-CA" baseline="-25000" dirty="0" smtClean="0"/>
                  <a:t>2</a:t>
                </a:r>
                <a:r>
                  <a:rPr lang="en-CA" dirty="0" smtClean="0"/>
                  <a:t>Y(i+1,t)+a</a:t>
                </a:r>
                <a:r>
                  <a:rPr lang="en-CA" baseline="-25000" dirty="0" smtClean="0"/>
                  <a:t>3</a:t>
                </a:r>
                <a:r>
                  <a:rPr lang="en-CA" dirty="0" smtClean="0"/>
                  <a:t>Y(i,t-1)+</a:t>
                </a:r>
                <a:r>
                  <a:rPr lang="en-CA" dirty="0" err="1" smtClean="0"/>
                  <a:t>e</a:t>
                </a:r>
                <a:r>
                  <a:rPr lang="en-CA" baseline="-25000" dirty="0" err="1" smtClean="0"/>
                  <a:t>it</a:t>
                </a:r>
                <a:r>
                  <a:rPr lang="en-CA" dirty="0" smtClean="0"/>
                  <a:t> , </a:t>
                </a:r>
                <a:r>
                  <a:rPr lang="en-CA" dirty="0" err="1" smtClean="0"/>
                  <a:t>i</a:t>
                </a:r>
                <a:r>
                  <a:rPr lang="en-CA" dirty="0" smtClean="0"/>
                  <a:t>=1..M-1, t=1..T</a:t>
                </a:r>
              </a:p>
              <a:p>
                <a:pPr marL="0" indent="0">
                  <a:buNone/>
                </a:pPr>
                <a:r>
                  <a:rPr lang="en-CA" sz="2400" dirty="0" smtClean="0"/>
                  <a:t>         Y(0,t)=</a:t>
                </a:r>
                <a:r>
                  <a:rPr lang="en-CA" sz="2400" dirty="0"/>
                  <a:t>a</a:t>
                </a:r>
                <a:r>
                  <a:rPr lang="en-CA" sz="2400" baseline="-25000" dirty="0"/>
                  <a:t>0</a:t>
                </a:r>
                <a:r>
                  <a:rPr lang="en-CA" sz="2400" dirty="0"/>
                  <a:t> </a:t>
                </a:r>
                <a:r>
                  <a:rPr lang="en-CA" sz="2400" dirty="0" smtClean="0"/>
                  <a:t>e</a:t>
                </a:r>
                <a:r>
                  <a:rPr lang="en-CA" sz="2400" baseline="-25000" dirty="0" smtClean="0"/>
                  <a:t>0t</a:t>
                </a:r>
                <a:r>
                  <a:rPr lang="en-CA" sz="2400" dirty="0" smtClean="0"/>
                  <a:t> </a:t>
                </a:r>
                <a:endParaRPr lang="en-CA" sz="2400" dirty="0"/>
              </a:p>
              <a:p>
                <a:pPr marL="0" indent="0">
                  <a:buNone/>
                </a:pPr>
                <a:r>
                  <a:rPr lang="en-CA" sz="2400" dirty="0"/>
                  <a:t>          </a:t>
                </a:r>
                <a:r>
                  <a:rPr lang="en-CA" sz="2400" dirty="0" smtClean="0"/>
                  <a:t>Y(</a:t>
                </a:r>
                <a:r>
                  <a:rPr lang="en-CA" sz="2400" dirty="0" err="1" smtClean="0"/>
                  <a:t>M,t</a:t>
                </a:r>
                <a:r>
                  <a:rPr lang="en-CA" sz="2400" dirty="0" smtClean="0"/>
                  <a:t>)=</a:t>
                </a:r>
                <a:r>
                  <a:rPr lang="en-CA" sz="2400" dirty="0"/>
                  <a:t>b</a:t>
                </a:r>
                <a:r>
                  <a:rPr lang="en-CA" sz="2400" baseline="-25000" dirty="0"/>
                  <a:t>0</a:t>
                </a:r>
                <a:r>
                  <a:rPr lang="en-CA" sz="2400" dirty="0"/>
                  <a:t> </a:t>
                </a:r>
                <a:r>
                  <a:rPr lang="en-CA" sz="2400" dirty="0" err="1" smtClean="0"/>
                  <a:t>e</a:t>
                </a:r>
                <a:r>
                  <a:rPr lang="en-CA" sz="2400" baseline="-25000" dirty="0" err="1" smtClean="0"/>
                  <a:t>Mt</a:t>
                </a:r>
                <a:endParaRPr lang="en-CA" sz="2400" baseline="-25000" dirty="0" smtClean="0"/>
              </a:p>
              <a:p>
                <a:pPr marL="0" indent="0">
                  <a:buNone/>
                </a:pPr>
                <a:r>
                  <a:rPr lang="en-CA" sz="2400" baseline="-25000" dirty="0"/>
                  <a:t> </a:t>
                </a:r>
                <a:r>
                  <a:rPr lang="en-CA" sz="2400" baseline="-25000" dirty="0" smtClean="0"/>
                  <a:t>              </a:t>
                </a:r>
                <a:r>
                  <a:rPr lang="en-CA" sz="2400" dirty="0" smtClean="0"/>
                  <a:t> Y(i,0)=c</a:t>
                </a:r>
                <a:r>
                  <a:rPr lang="en-CA" sz="2400" baseline="-25000" dirty="0" smtClean="0"/>
                  <a:t>0</a:t>
                </a:r>
                <a:r>
                  <a:rPr lang="en-CA" sz="2400" dirty="0" smtClean="0"/>
                  <a:t> e</a:t>
                </a:r>
                <a:r>
                  <a:rPr lang="en-CA" sz="2400" baseline="-25000" dirty="0" smtClean="0"/>
                  <a:t>i0           </a:t>
                </a:r>
                <a:r>
                  <a:rPr lang="en-CA" sz="2400" dirty="0" smtClean="0"/>
                  <a:t>     </a:t>
                </a:r>
                <a:endParaRPr lang="en-CA" sz="2400" dirty="0"/>
              </a:p>
              <a:p>
                <a:pPr marL="0" indent="0">
                  <a:buNone/>
                </a:pPr>
                <a:r>
                  <a:rPr lang="en-CA" dirty="0"/>
                  <a:t>         </a:t>
                </a:r>
                <a:r>
                  <a:rPr lang="en-CA" dirty="0" smtClean="0"/>
                  <a:t> </a:t>
                </a:r>
                <a:r>
                  <a:rPr lang="en-CA" dirty="0" err="1"/>
                  <a:t>e</a:t>
                </a:r>
                <a:r>
                  <a:rPr lang="en-CA" baseline="-25000" dirty="0" err="1"/>
                  <a:t>i</a:t>
                </a:r>
                <a:r>
                  <a:rPr lang="en-CA" baseline="-25000" dirty="0" err="1" smtClean="0"/>
                  <a:t>t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dirty="0"/>
                  <a:t>Gauss(0,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CA" dirty="0" smtClean="0"/>
                  <a:t>)</a:t>
                </a:r>
              </a:p>
              <a:p>
                <a:pPr lvl="1"/>
                <a:r>
                  <a:rPr lang="en-CA" dirty="0" smtClean="0"/>
                  <a:t>other </a:t>
                </a:r>
                <a:r>
                  <a:rPr lang="en-CA" dirty="0"/>
                  <a:t>uses </a:t>
                </a:r>
                <a:r>
                  <a:rPr lang="en-CA" dirty="0" smtClean="0"/>
                  <a:t>…</a:t>
                </a:r>
                <a:endParaRPr lang="en-CA" dirty="0"/>
              </a:p>
              <a:p>
                <a:pPr marL="274320" lvl="1" indent="-274320">
                  <a:spcBef>
                    <a:spcPts val="580"/>
                  </a:spcBef>
                  <a:buClr>
                    <a:schemeClr val="accent1"/>
                  </a:buClr>
                </a:pPr>
                <a:endParaRPr lang="en-CA" dirty="0"/>
              </a:p>
              <a:p>
                <a:endParaRPr lang="en-CA" dirty="0" smtClean="0"/>
              </a:p>
              <a:p>
                <a:pPr marL="0" indent="0">
                  <a:buNone/>
                </a:pPr>
                <a:endParaRPr lang="en-CA" dirty="0" smtClean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7"/>
                </p:custDataLst>
              </p:nvPr>
            </p:nvSpPr>
            <p:spPr>
              <a:xfrm>
                <a:off x="251519" y="908720"/>
                <a:ext cx="7071617" cy="5688632"/>
              </a:xfrm>
              <a:blipFill>
                <a:blip r:embed="rId8"/>
                <a:stretch>
                  <a:fillRect l="-603" t="-857" r="-25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276872"/>
            <a:ext cx="1820863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34" y="5805264"/>
            <a:ext cx="6341699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15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1560" y="260648"/>
            <a:ext cx="7772400" cy="850106"/>
          </a:xfrm>
        </p:spPr>
        <p:txBody>
          <a:bodyPr/>
          <a:lstStyle/>
          <a:p>
            <a:r>
              <a:rPr lang="en-CA" dirty="0" smtClean="0"/>
              <a:t>Bibliography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38</a:t>
            </a:fld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09792" y="1120985"/>
            <a:ext cx="9034208" cy="5040560"/>
          </a:xfrm>
        </p:spPr>
        <p:txBody>
          <a:bodyPr>
            <a:noAutofit/>
          </a:bodyPr>
          <a:lstStyle/>
          <a:p>
            <a:pPr marL="342900" lvl="1" indent="-342900" defTabSz="684000">
              <a:spcBef>
                <a:spcPts val="0"/>
              </a:spcBef>
            </a:pPr>
            <a:r>
              <a:rPr lang="en-CA" dirty="0" smtClean="0"/>
              <a:t>N. </a:t>
            </a:r>
            <a:r>
              <a:rPr lang="en-CA" dirty="0" err="1" smtClean="0"/>
              <a:t>Cressie</a:t>
            </a:r>
            <a:r>
              <a:rPr lang="en-CA" dirty="0" smtClean="0"/>
              <a:t> and C.K. </a:t>
            </a:r>
            <a:r>
              <a:rPr lang="en-CA" dirty="0" err="1" smtClean="0"/>
              <a:t>Wikle</a:t>
            </a:r>
            <a:r>
              <a:rPr lang="en-CA" dirty="0" smtClean="0"/>
              <a:t>. Statistics for </a:t>
            </a:r>
            <a:r>
              <a:rPr lang="en-CA" dirty="0" err="1" smtClean="0"/>
              <a:t>Spatio</a:t>
            </a:r>
            <a:r>
              <a:rPr lang="en-CA" dirty="0" smtClean="0"/>
              <a:t>-Temporal Data. Wiley, 2011.</a:t>
            </a:r>
          </a:p>
          <a:p>
            <a:pPr marL="342900" lvl="1" indent="-342900" defTabSz="684000">
              <a:spcBef>
                <a:spcPts val="0"/>
              </a:spcBef>
            </a:pPr>
            <a:r>
              <a:rPr lang="en-CA" dirty="0" smtClean="0"/>
              <a:t>R. O. </a:t>
            </a:r>
            <a:r>
              <a:rPr lang="en-CA" dirty="0" err="1" smtClean="0"/>
              <a:t>Duda</a:t>
            </a:r>
            <a:r>
              <a:rPr lang="en-CA" dirty="0" smtClean="0"/>
              <a:t> et al. Pattern Classification. Wiley-</a:t>
            </a:r>
            <a:r>
              <a:rPr lang="en-CA" dirty="0" err="1" smtClean="0"/>
              <a:t>Interscience</a:t>
            </a:r>
            <a:r>
              <a:rPr lang="en-CA" dirty="0" smtClean="0"/>
              <a:t>, 2001.</a:t>
            </a:r>
          </a:p>
          <a:p>
            <a:pPr marL="342900" lvl="1" indent="-342900" defTabSz="684000">
              <a:spcBef>
                <a:spcPts val="0"/>
              </a:spcBef>
            </a:pPr>
            <a:r>
              <a:rPr lang="en-US" dirty="0" smtClean="0"/>
              <a:t>S. </a:t>
            </a:r>
            <a:r>
              <a:rPr lang="en-US" dirty="0"/>
              <a:t>Wang and </a:t>
            </a:r>
            <a:r>
              <a:rPr lang="en-US" dirty="0" smtClean="0"/>
              <a:t>P. </a:t>
            </a:r>
            <a:r>
              <a:rPr lang="en-US" dirty="0" err="1" smtClean="0"/>
              <a:t>Groth</a:t>
            </a:r>
            <a:r>
              <a:rPr lang="en-CA" dirty="0" smtClean="0"/>
              <a:t>. </a:t>
            </a:r>
            <a:r>
              <a:rPr lang="en-US" dirty="0" smtClean="0"/>
              <a:t>Measuring </a:t>
            </a:r>
            <a:r>
              <a:rPr lang="en-US" dirty="0"/>
              <a:t>the Dynamic Bi-directional </a:t>
            </a:r>
            <a:r>
              <a:rPr lang="en-US" dirty="0" smtClean="0"/>
              <a:t>Influence between </a:t>
            </a:r>
            <a:r>
              <a:rPr lang="en-US" dirty="0"/>
              <a:t>Content and Social </a:t>
            </a:r>
            <a:r>
              <a:rPr lang="en-US" dirty="0" smtClean="0"/>
              <a:t>Networks. The </a:t>
            </a:r>
            <a:r>
              <a:rPr lang="en-US" dirty="0"/>
              <a:t>9th </a:t>
            </a:r>
            <a:r>
              <a:rPr lang="en-US" dirty="0" smtClean="0"/>
              <a:t>Int. </a:t>
            </a:r>
            <a:r>
              <a:rPr lang="en-US" dirty="0"/>
              <a:t>Semantic Web Conference (ISWC2010</a:t>
            </a:r>
            <a:r>
              <a:rPr lang="en-US" dirty="0" smtClean="0"/>
              <a:t>).</a:t>
            </a:r>
          </a:p>
          <a:p>
            <a:pPr marL="342900" lvl="1" indent="-342900" defTabSz="684000">
              <a:spcBef>
                <a:spcPts val="0"/>
              </a:spcBef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://www.indiana.edu/~</a:t>
            </a:r>
            <a:r>
              <a:rPr lang="en-US" dirty="0" smtClean="0">
                <a:hlinkClick r:id="rId5"/>
              </a:rPr>
              <a:t>kruschke/articles/KruschkeVanpaemel2015.pdf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fr-CA" sz="2400" dirty="0" smtClean="0"/>
              <a:t>T. </a:t>
            </a:r>
            <a:r>
              <a:rPr lang="fr-CA" sz="2400" dirty="0" err="1"/>
              <a:t>Calders</a:t>
            </a:r>
            <a:r>
              <a:rPr lang="fr-CA" sz="2400" dirty="0"/>
              <a:t> </a:t>
            </a:r>
            <a:r>
              <a:rPr lang="fr-CA" sz="2400" dirty="0" smtClean="0"/>
              <a:t>and S. </a:t>
            </a:r>
            <a:r>
              <a:rPr lang="fr-CA" sz="2400" dirty="0" err="1" smtClean="0"/>
              <a:t>Verwer</a:t>
            </a:r>
            <a:r>
              <a:rPr lang="fr-CA" sz="2400" dirty="0" smtClean="0"/>
              <a:t>. </a:t>
            </a:r>
            <a:r>
              <a:rPr lang="en-US" sz="2400" dirty="0" smtClean="0"/>
              <a:t>Three </a:t>
            </a:r>
            <a:r>
              <a:rPr lang="en-US" sz="2400" dirty="0"/>
              <a:t>naive Bayes approaches for </a:t>
            </a:r>
            <a:r>
              <a:rPr lang="en-US" sz="2400" dirty="0" smtClean="0"/>
              <a:t>discrimination-free </a:t>
            </a:r>
            <a:r>
              <a:rPr lang="fr-CA" sz="2400" dirty="0" smtClean="0"/>
              <a:t>classification. </a:t>
            </a:r>
            <a:r>
              <a:rPr lang="nn-NO" sz="2400" dirty="0"/>
              <a:t>Data Min Knowl Disc </a:t>
            </a:r>
            <a:r>
              <a:rPr lang="nn-NO" sz="2400" dirty="0" smtClean="0"/>
              <a:t>21, pp. 277–292,</a:t>
            </a:r>
            <a:r>
              <a:rPr lang="nn-NO" sz="2400" dirty="0"/>
              <a:t> </a:t>
            </a:r>
            <a:r>
              <a:rPr lang="nn-NO" sz="2400" dirty="0" smtClean="0"/>
              <a:t>2010.</a:t>
            </a:r>
          </a:p>
          <a:p>
            <a:pPr>
              <a:spcBef>
                <a:spcPts val="0"/>
              </a:spcBef>
            </a:pPr>
            <a:r>
              <a:rPr lang="nn-NO" sz="2400" dirty="0" smtClean="0"/>
              <a:t> </a:t>
            </a:r>
            <a:r>
              <a:rPr lang="fr-CA" sz="2400" dirty="0" smtClean="0"/>
              <a:t>T. </a:t>
            </a:r>
            <a:r>
              <a:rPr lang="fr-CA" sz="2400" dirty="0" err="1" smtClean="0"/>
              <a:t>Kamishima</a:t>
            </a:r>
            <a:r>
              <a:rPr lang="fr-CA" sz="2400" dirty="0" smtClean="0"/>
              <a:t>, S. </a:t>
            </a:r>
            <a:r>
              <a:rPr lang="fr-CA" sz="2400" dirty="0" err="1" smtClean="0"/>
              <a:t>Akaho</a:t>
            </a:r>
            <a:r>
              <a:rPr lang="fr-CA" sz="2400" dirty="0" smtClean="0"/>
              <a:t>, </a:t>
            </a:r>
            <a:r>
              <a:rPr lang="fr-CA" sz="2400" dirty="0"/>
              <a:t>and </a:t>
            </a:r>
            <a:r>
              <a:rPr lang="fr-CA" sz="2400" dirty="0" smtClean="0"/>
              <a:t>J. </a:t>
            </a:r>
            <a:r>
              <a:rPr lang="fr-CA" sz="2400" dirty="0" err="1" smtClean="0"/>
              <a:t>Sakuma</a:t>
            </a:r>
            <a:r>
              <a:rPr lang="fr-CA" sz="2400" dirty="0" smtClean="0"/>
              <a:t>. </a:t>
            </a:r>
            <a:r>
              <a:rPr lang="en-US" sz="2400" dirty="0" smtClean="0"/>
              <a:t>Fairness-aware </a:t>
            </a:r>
            <a:r>
              <a:rPr lang="en-US" sz="2400" dirty="0"/>
              <a:t>Learning through Regularization </a:t>
            </a:r>
            <a:r>
              <a:rPr lang="en-US" sz="2400" dirty="0" smtClean="0"/>
              <a:t>Approach</a:t>
            </a:r>
            <a:r>
              <a:rPr lang="en-US" sz="2400" dirty="0"/>
              <a:t>. IEEE </a:t>
            </a:r>
            <a:r>
              <a:rPr lang="en-US" sz="2400" dirty="0" smtClean="0"/>
              <a:t>ICDMW, 2011.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 </a:t>
            </a:r>
            <a:r>
              <a:rPr lang="en-US" sz="2400" dirty="0" smtClean="0"/>
              <a:t>L. Lin and M. A</a:t>
            </a:r>
            <a:r>
              <a:rPr lang="en-US" sz="2400" dirty="0"/>
              <a:t>. </a:t>
            </a:r>
            <a:r>
              <a:rPr lang="en-US" sz="2400" dirty="0" smtClean="0"/>
              <a:t>Goodrich. A </a:t>
            </a:r>
            <a:r>
              <a:rPr lang="en-US" sz="2400" dirty="0"/>
              <a:t>Bayesian approach to modeling lost person behaviors based on terrain features in Wilderness Search and Rescue. Computational and Mathematical Organization </a:t>
            </a:r>
            <a:r>
              <a:rPr lang="en-US" sz="2400" dirty="0" smtClean="0"/>
              <a:t>Theory 16, </a:t>
            </a:r>
            <a:r>
              <a:rPr lang="en-US" sz="2400" dirty="0"/>
              <a:t>pp </a:t>
            </a:r>
            <a:r>
              <a:rPr lang="en-US" sz="2400" dirty="0" smtClean="0"/>
              <a:t>300–323, 2010.</a:t>
            </a:r>
            <a:endParaRPr lang="en-US" sz="2400" dirty="0"/>
          </a:p>
          <a:p>
            <a:pPr marL="0"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552" y="130622"/>
            <a:ext cx="7772400" cy="778098"/>
          </a:xfrm>
        </p:spPr>
        <p:txBody>
          <a:bodyPr>
            <a:normAutofit fontScale="90000"/>
          </a:bodyPr>
          <a:lstStyle/>
          <a:p>
            <a:r>
              <a:rPr lang="en-CA" dirty="0"/>
              <a:t>Probability density </a:t>
            </a:r>
            <a:r>
              <a:rPr lang="en-CA" dirty="0" smtClean="0"/>
              <a:t>function – statistics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46304" y="980728"/>
            <a:ext cx="8997696" cy="5652588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Let x be a </a:t>
            </a:r>
            <a:r>
              <a:rPr lang="en-CA" dirty="0" err="1" smtClean="0"/>
              <a:t>rv</a:t>
            </a:r>
            <a:r>
              <a:rPr lang="en-CA" dirty="0" smtClean="0"/>
              <a:t> </a:t>
            </a:r>
            <a:r>
              <a:rPr lang="en-CA" dirty="0"/>
              <a:t>and [x</a:t>
            </a:r>
            <a:r>
              <a:rPr lang="en-CA" dirty="0" smtClean="0"/>
              <a:t>] its pdf (a probability mass in the discrete case). The expectation is</a:t>
            </a:r>
          </a:p>
          <a:p>
            <a:pPr lvl="1"/>
            <a:r>
              <a:rPr lang="en-CA" dirty="0" smtClean="0"/>
              <a:t>continuous 1D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discrete  1D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Variance </a:t>
            </a:r>
          </a:p>
          <a:p>
            <a:pPr lvl="1"/>
            <a:r>
              <a:rPr lang="en-CA" dirty="0" smtClean="0"/>
              <a:t>1D</a:t>
            </a:r>
          </a:p>
          <a:p>
            <a:pPr lvl="1"/>
            <a:r>
              <a:rPr lang="en-CA" dirty="0" err="1" smtClean="0"/>
              <a:t>mD</a:t>
            </a:r>
            <a:r>
              <a:rPr lang="en-CA" dirty="0" smtClean="0"/>
              <a:t> </a:t>
            </a:r>
          </a:p>
          <a:p>
            <a:pPr marL="320040" lvl="1" indent="0">
              <a:buNone/>
            </a:pPr>
            <a:r>
              <a:rPr lang="en-CA" dirty="0" smtClean="0"/>
              <a:t>    Let x and y be random vectors of dimension d with know joint pdf. The covariance</a:t>
            </a:r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            where 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4</a:t>
            </a:fld>
            <a:endParaRPr lang="en-CA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686023654"/>
              </p:ext>
            </p:extLst>
          </p:nvPr>
        </p:nvGraphicFramePr>
        <p:xfrm>
          <a:off x="3707904" y="1576361"/>
          <a:ext cx="24161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4" name="Équation" r:id="rId12" imgW="1041120" imgH="368280" progId="Equation.3">
                  <p:embed/>
                </p:oleObj>
              </mc:Choice>
              <mc:Fallback>
                <p:oleObj name="Équation" r:id="rId12" imgW="1041120" imgH="368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07904" y="1576361"/>
                        <a:ext cx="24161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330399182"/>
              </p:ext>
            </p:extLst>
          </p:nvPr>
        </p:nvGraphicFramePr>
        <p:xfrm>
          <a:off x="3491880" y="2459120"/>
          <a:ext cx="214788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" name="Équation" r:id="rId14" imgW="927000" imgH="342720" progId="Equation.3">
                  <p:embed/>
                </p:oleObj>
              </mc:Choice>
              <mc:Fallback>
                <p:oleObj name="Équation" r:id="rId14" imgW="927000" imgH="342720" progId="Equation.3">
                  <p:embed/>
                  <p:pic>
                    <p:nvPicPr>
                      <p:cNvPr id="0" name="Obje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459120"/>
                        <a:ext cx="214788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89605248"/>
              </p:ext>
            </p:extLst>
          </p:nvPr>
        </p:nvGraphicFramePr>
        <p:xfrm>
          <a:off x="1547664" y="4911142"/>
          <a:ext cx="5216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" name="Équation" r:id="rId16" imgW="2247840" imgH="228600" progId="Equation.3">
                  <p:embed/>
                </p:oleObj>
              </mc:Choice>
              <mc:Fallback>
                <p:oleObj name="Équation" r:id="rId16" imgW="2247840" imgH="228600" progId="Equation.3">
                  <p:embed/>
                  <p:pic>
                    <p:nvPicPr>
                      <p:cNvPr id="0" name="Obje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11142"/>
                        <a:ext cx="52165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117779069"/>
              </p:ext>
            </p:extLst>
          </p:nvPr>
        </p:nvGraphicFramePr>
        <p:xfrm>
          <a:off x="2332667" y="3487480"/>
          <a:ext cx="31226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" name="Équation" r:id="rId18" imgW="1346040" imgH="228600" progId="Equation.3">
                  <p:embed/>
                </p:oleObj>
              </mc:Choice>
              <mc:Fallback>
                <p:oleObj name="Équation" r:id="rId18" imgW="1346040" imgH="228600" progId="Equation.3">
                  <p:embed/>
                  <p:pic>
                    <p:nvPicPr>
                      <p:cNvPr id="0" name="Obje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667" y="3487480"/>
                        <a:ext cx="3122612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319805506"/>
              </p:ext>
            </p:extLst>
          </p:nvPr>
        </p:nvGraphicFramePr>
        <p:xfrm>
          <a:off x="2267744" y="5650959"/>
          <a:ext cx="36258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8" name="Équation" r:id="rId20" imgW="1562040" imgH="241200" progId="Equation.3">
                  <p:embed/>
                </p:oleObj>
              </mc:Choice>
              <mc:Fallback>
                <p:oleObj name="Équation" r:id="rId20" imgW="1562040" imgH="241200" progId="Equation.3">
                  <p:embed/>
                  <p:pic>
                    <p:nvPicPr>
                      <p:cNvPr id="0" name="Obje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5650959"/>
                        <a:ext cx="36258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6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552" y="130622"/>
            <a:ext cx="7772400" cy="778098"/>
          </a:xfrm>
        </p:spPr>
        <p:txBody>
          <a:bodyPr>
            <a:normAutofit fontScale="90000"/>
          </a:bodyPr>
          <a:lstStyle/>
          <a:p>
            <a:r>
              <a:rPr lang="en-CA" dirty="0"/>
              <a:t>Probability density </a:t>
            </a:r>
            <a:r>
              <a:rPr lang="en-CA" dirty="0" smtClean="0"/>
              <a:t>function - inference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323528" y="980728"/>
            <a:ext cx="8208912" cy="5652588"/>
          </a:xfrm>
        </p:spPr>
        <p:txBody>
          <a:bodyPr>
            <a:normAutofit/>
          </a:bodyPr>
          <a:lstStyle/>
          <a:p>
            <a:r>
              <a:rPr lang="en-CA" dirty="0" smtClean="0"/>
              <a:t>The uncertainty in the data, the process, and the parameters may leads to an uncertain conclusion.</a:t>
            </a:r>
          </a:p>
          <a:p>
            <a:pPr lvl="1"/>
            <a:r>
              <a:rPr lang="en-CA" dirty="0" smtClean="0"/>
              <a:t>example, if you throw a coin 7 times, can we conclude if it is fake or not?</a:t>
            </a:r>
          </a:p>
          <a:p>
            <a:r>
              <a:rPr lang="en-CA" dirty="0" smtClean="0"/>
              <a:t>Inference means </a:t>
            </a:r>
            <a:r>
              <a:rPr lang="en-CA" dirty="0"/>
              <a:t>estimation </a:t>
            </a:r>
            <a:r>
              <a:rPr lang="en-CA" dirty="0" smtClean="0"/>
              <a:t>of parameters </a:t>
            </a:r>
            <a:r>
              <a:rPr lang="en-CA" dirty="0"/>
              <a:t>or </a:t>
            </a:r>
            <a:r>
              <a:rPr lang="en-CA" dirty="0" smtClean="0"/>
              <a:t>probability density functions (probability mass).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example, let a random variable x and X = {x</a:t>
            </a:r>
            <a:r>
              <a:rPr lang="en-CA" baseline="-25000" dirty="0" smtClean="0"/>
              <a:t>1</a:t>
            </a:r>
            <a:r>
              <a:rPr lang="en-CA" dirty="0" smtClean="0"/>
              <a:t> ... </a:t>
            </a:r>
            <a:r>
              <a:rPr lang="en-CA" dirty="0" err="1" smtClean="0"/>
              <a:t>x</a:t>
            </a:r>
            <a:r>
              <a:rPr lang="en-CA" baseline="-25000" dirty="0" err="1" smtClean="0"/>
              <a:t>n</a:t>
            </a:r>
            <a:r>
              <a:rPr lang="en-CA" dirty="0" smtClean="0"/>
              <a:t>} data sampled from a 1D normal pdf. Find the estimator of the mean and variance.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 smtClean="0"/>
              <a:t>perform the same reasoning by assuming that the data is sampled from a mixture of normal pdfs.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68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5576" y="35097"/>
            <a:ext cx="7772400" cy="778098"/>
          </a:xfrm>
        </p:spPr>
        <p:txBody>
          <a:bodyPr/>
          <a:lstStyle/>
          <a:p>
            <a:r>
              <a:rPr lang="en-CA" dirty="0" smtClean="0"/>
              <a:t>Probability density function - use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6</a:t>
            </a:fld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10134" y="836712"/>
            <a:ext cx="5830018" cy="4392488"/>
          </a:xfrm>
        </p:spPr>
        <p:txBody>
          <a:bodyPr>
            <a:normAutofit/>
          </a:bodyPr>
          <a:lstStyle/>
          <a:p>
            <a:r>
              <a:rPr lang="en-CA" dirty="0" smtClean="0"/>
              <a:t>The pdf can be used for</a:t>
            </a:r>
          </a:p>
          <a:p>
            <a:pPr lvl="1"/>
            <a:r>
              <a:rPr lang="en-CA" dirty="0"/>
              <a:t>estimating parameters of </a:t>
            </a:r>
            <a:r>
              <a:rPr lang="en-CA" dirty="0" smtClean="0"/>
              <a:t>models (e.g. time series)</a:t>
            </a:r>
          </a:p>
          <a:p>
            <a:pPr lvl="1"/>
            <a:r>
              <a:rPr lang="en-CA" dirty="0" smtClean="0"/>
              <a:t>fit </a:t>
            </a:r>
            <a:r>
              <a:rPr lang="en-CA" dirty="0"/>
              <a:t>the data </a:t>
            </a:r>
            <a:r>
              <a:rPr lang="en-CA" dirty="0" smtClean="0"/>
              <a:t>(e.g. </a:t>
            </a:r>
            <a:r>
              <a:rPr lang="en-CA" dirty="0"/>
              <a:t>the histogram </a:t>
            </a:r>
            <a:r>
              <a:rPr lang="en-CA" dirty="0" smtClean="0"/>
              <a:t>fit </a:t>
            </a:r>
            <a:r>
              <a:rPr lang="en-CA" dirty="0"/>
              <a:t>by the Gaussian</a:t>
            </a:r>
            <a:r>
              <a:rPr lang="en-CA" dirty="0" smtClean="0"/>
              <a:t>)</a:t>
            </a:r>
          </a:p>
          <a:p>
            <a:r>
              <a:rPr lang="en-CA" dirty="0"/>
              <a:t>For this, we </a:t>
            </a:r>
            <a:r>
              <a:rPr lang="en-CA" dirty="0" smtClean="0"/>
              <a:t>use</a:t>
            </a:r>
          </a:p>
          <a:p>
            <a:pPr lvl="1"/>
            <a:r>
              <a:rPr lang="en-CA" dirty="0" smtClean="0"/>
              <a:t>joint pdf to model events.</a:t>
            </a:r>
          </a:p>
          <a:p>
            <a:pPr lvl="1"/>
            <a:r>
              <a:rPr lang="en-CA" dirty="0"/>
              <a:t>marginal </a:t>
            </a:r>
            <a:r>
              <a:rPr lang="en-CA" dirty="0" smtClean="0"/>
              <a:t>pdf to ignore events</a:t>
            </a:r>
            <a:r>
              <a:rPr lang="en-CA" dirty="0"/>
              <a:t>.</a:t>
            </a:r>
            <a:endParaRPr lang="en-CA" dirty="0" smtClean="0"/>
          </a:p>
          <a:p>
            <a:pPr lvl="1"/>
            <a:r>
              <a:rPr lang="en-CA" dirty="0" smtClean="0"/>
              <a:t>conditional pdf to </a:t>
            </a:r>
            <a:r>
              <a:rPr lang="en-CA" dirty="0"/>
              <a:t>model </a:t>
            </a:r>
            <a:r>
              <a:rPr lang="en-CA" dirty="0" smtClean="0"/>
              <a:t>causality. </a:t>
            </a:r>
          </a:p>
          <a:p>
            <a:r>
              <a:rPr lang="en-CA" dirty="0"/>
              <a:t>Let x and y two random variables, </a:t>
            </a:r>
            <a:r>
              <a:rPr lang="en-CA" dirty="0" smtClean="0"/>
              <a:t>we have	</a:t>
            </a:r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56793"/>
            <a:ext cx="3437231" cy="317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6752" y="5093414"/>
                <a:ext cx="6219504" cy="1228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2400" dirty="0"/>
                  <a:t>[</a:t>
                </a:r>
                <a:r>
                  <a:rPr lang="en-CA" sz="2400" dirty="0" err="1"/>
                  <a:t>x,y</a:t>
                </a:r>
                <a:r>
                  <a:rPr lang="en-CA" sz="2400" dirty="0"/>
                  <a:t>]=[</a:t>
                </a:r>
                <a:r>
                  <a:rPr lang="en-CA" sz="2400" dirty="0" err="1"/>
                  <a:t>x|y</a:t>
                </a:r>
                <a:r>
                  <a:rPr lang="en-CA" sz="2400" dirty="0"/>
                  <a:t>][y]=[</a:t>
                </a:r>
                <a:r>
                  <a:rPr lang="en-CA" sz="2400" dirty="0" err="1"/>
                  <a:t>y|x</a:t>
                </a:r>
                <a:r>
                  <a:rPr lang="en-CA" sz="2400" dirty="0"/>
                  <a:t>][x]</a:t>
                </a:r>
              </a:p>
              <a:p>
                <a:r>
                  <a:rPr lang="en-CA" sz="2400" dirty="0" smtClean="0"/>
                  <a:t>[</a:t>
                </a:r>
                <a:r>
                  <a:rPr lang="en-CA" sz="2400" dirty="0"/>
                  <a:t>x]=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/>
                      </a:rPr>
                      <m:t>∫</m:t>
                    </m:r>
                  </m:oMath>
                </a14:m>
                <a:r>
                  <a:rPr lang="en-CA" sz="2400" dirty="0"/>
                  <a:t>[</a:t>
                </a:r>
                <a:r>
                  <a:rPr lang="en-CA" sz="2400" dirty="0" err="1"/>
                  <a:t>x,y</a:t>
                </a:r>
                <a:r>
                  <a:rPr lang="en-CA" sz="2400" dirty="0"/>
                  <a:t>]</a:t>
                </a:r>
                <a:r>
                  <a:rPr lang="en-CA" sz="2400" dirty="0" err="1"/>
                  <a:t>dy</a:t>
                </a:r>
                <a:r>
                  <a:rPr lang="en-CA" sz="2400" dirty="0"/>
                  <a:t>=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/>
                      </a:rPr>
                      <m:t>∫</m:t>
                    </m:r>
                  </m:oMath>
                </a14:m>
                <a:r>
                  <a:rPr lang="en-CA" sz="2400" dirty="0"/>
                  <a:t>[</a:t>
                </a:r>
                <a:r>
                  <a:rPr lang="en-CA" sz="2400" dirty="0" err="1"/>
                  <a:t>x|y</a:t>
                </a:r>
                <a:r>
                  <a:rPr lang="en-CA" sz="2400" dirty="0"/>
                  <a:t>][y]</a:t>
                </a:r>
                <a:r>
                  <a:rPr lang="en-CA" sz="2400" dirty="0" err="1"/>
                  <a:t>dy</a:t>
                </a:r>
                <a:r>
                  <a:rPr lang="en-CA" sz="2400" dirty="0"/>
                  <a:t>=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/>
                      </a:rPr>
                      <m:t>∫</m:t>
                    </m:r>
                  </m:oMath>
                </a14:m>
                <a:r>
                  <a:rPr lang="en-CA" sz="2400" dirty="0"/>
                  <a:t>[</a:t>
                </a:r>
                <a:r>
                  <a:rPr lang="en-CA" sz="2400" dirty="0" err="1"/>
                  <a:t>y|x</a:t>
                </a:r>
                <a:r>
                  <a:rPr lang="en-CA" sz="2400" dirty="0"/>
                  <a:t>][x]dx</a:t>
                </a:r>
              </a:p>
              <a:p>
                <a:r>
                  <a:rPr lang="en-CA" sz="2400" dirty="0" smtClean="0"/>
                  <a:t>[</a:t>
                </a:r>
                <a:r>
                  <a:rPr lang="en-CA" sz="2400" dirty="0" err="1"/>
                  <a:t>x|y</a:t>
                </a:r>
                <a:r>
                  <a:rPr lang="en-CA" sz="2400" dirty="0"/>
                  <a:t>]=[</a:t>
                </a:r>
                <a:r>
                  <a:rPr lang="en-CA" sz="2400" dirty="0" err="1"/>
                  <a:t>y|x</a:t>
                </a:r>
                <a:r>
                  <a:rPr lang="en-CA" sz="2400" dirty="0"/>
                  <a:t>][x]/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/>
                      </a:rPr>
                      <m:t>∫</m:t>
                    </m:r>
                  </m:oMath>
                </a14:m>
                <a:r>
                  <a:rPr lang="en-CA" sz="2400" dirty="0"/>
                  <a:t>[</a:t>
                </a:r>
                <a:r>
                  <a:rPr lang="en-CA" sz="2400" dirty="0" err="1"/>
                  <a:t>x|y</a:t>
                </a:r>
                <a:r>
                  <a:rPr lang="en-CA" sz="2400" dirty="0"/>
                  <a:t>][y]</a:t>
                </a:r>
                <a:r>
                  <a:rPr lang="en-CA" sz="2400" dirty="0" err="1"/>
                  <a:t>dy</a:t>
                </a:r>
                <a:endParaRPr lang="en-CA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2" y="5093414"/>
                <a:ext cx="6219504" cy="1228285"/>
              </a:xfrm>
              <a:prstGeom prst="rect">
                <a:avLst/>
              </a:prstGeom>
              <a:blipFill>
                <a:blip r:embed="rId7"/>
                <a:stretch>
                  <a:fillRect l="-1569" t="-3980" b="-114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1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5957" y="188640"/>
            <a:ext cx="7772400" cy="778098"/>
          </a:xfrm>
        </p:spPr>
        <p:txBody>
          <a:bodyPr/>
          <a:lstStyle/>
          <a:p>
            <a:r>
              <a:rPr lang="en-CA" dirty="0"/>
              <a:t>Probability </a:t>
            </a:r>
            <a:r>
              <a:rPr lang="en-CA" dirty="0" smtClean="0"/>
              <a:t>density function - use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7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  <p:custDataLst>
                  <p:tags r:id="rId3"/>
                </p:custDataLst>
              </p:nvPr>
            </p:nvSpPr>
            <p:spPr>
              <a:xfrm>
                <a:off x="467544" y="1124744"/>
                <a:ext cx="8676456" cy="5544616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Example: It is proposed to classify (w</a:t>
                </a:r>
                <a:r>
                  <a:rPr lang="en-CA" baseline="-25000" dirty="0"/>
                  <a:t>0</a:t>
                </a:r>
                <a:r>
                  <a:rPr lang="en-CA" dirty="0"/>
                  <a:t>, w</a:t>
                </a:r>
                <a:r>
                  <a:rPr lang="en-CA" baseline="-25000" dirty="0"/>
                  <a:t>1</a:t>
                </a:r>
                <a:r>
                  <a:rPr lang="en-CA" dirty="0"/>
                  <a:t>) fish from a photo. Consider two </a:t>
                </a:r>
                <a:r>
                  <a:rPr lang="en-CA" dirty="0" smtClean="0"/>
                  <a:t>features: </a:t>
                </a:r>
                <a:r>
                  <a:rPr lang="en-CA" dirty="0"/>
                  <a:t>the gray level x</a:t>
                </a:r>
                <a:r>
                  <a:rPr lang="en-CA" baseline="-25000" dirty="0"/>
                  <a:t>1</a:t>
                </a:r>
                <a:r>
                  <a:rPr lang="en-CA" dirty="0"/>
                  <a:t> and the length x</a:t>
                </a:r>
                <a:r>
                  <a:rPr lang="en-CA" baseline="-25000" dirty="0"/>
                  <a:t>2</a:t>
                </a:r>
                <a:r>
                  <a:rPr lang="en-CA" dirty="0"/>
                  <a:t>. The length can not be estimated because of occlusions (hidden variables). </a:t>
                </a:r>
                <a:endParaRPr lang="en-CA" dirty="0" smtClean="0"/>
              </a:p>
              <a:p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 smtClean="0"/>
                  <a:t>So </a:t>
                </a:r>
                <a:r>
                  <a:rPr lang="en-CA" dirty="0"/>
                  <a:t>we must calculate</a:t>
                </a:r>
              </a:p>
              <a:p>
                <a:pPr marL="0" indent="0">
                  <a:buNone/>
                </a:pPr>
                <a:r>
                  <a:rPr lang="en-CA" dirty="0"/>
                  <a:t>     [w</a:t>
                </a:r>
                <a:r>
                  <a:rPr lang="en-CA" baseline="-25000" dirty="0"/>
                  <a:t>1</a:t>
                </a:r>
                <a:r>
                  <a:rPr lang="en-CA" dirty="0"/>
                  <a:t>|x</a:t>
                </a:r>
                <a:r>
                  <a:rPr lang="en-CA" baseline="-25000" dirty="0"/>
                  <a:t>1</a:t>
                </a:r>
                <a:r>
                  <a:rPr lang="en-CA" dirty="0"/>
                  <a:t>]=[w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1</a:t>
                </a:r>
                <a:r>
                  <a:rPr lang="en-CA" dirty="0"/>
                  <a:t>]/[x</a:t>
                </a:r>
                <a:r>
                  <a:rPr lang="en-CA" baseline="-25000" dirty="0"/>
                  <a:t>1</a:t>
                </a:r>
                <a:r>
                  <a:rPr lang="en-CA" dirty="0"/>
                  <a:t>]=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</a:rPr>
                      <m:t>∫</m:t>
                    </m:r>
                    <m:r>
                      <a:rPr lang="en-CA" i="1" baseline="-38000" smtClean="0">
                        <a:latin typeface="Cambria Math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dirty="0"/>
                  <a:t> [w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2</a:t>
                </a:r>
                <a:r>
                  <a:rPr lang="en-CA" dirty="0"/>
                  <a:t>]/[x</a:t>
                </a:r>
                <a:r>
                  <a:rPr lang="en-CA" baseline="-25000" dirty="0"/>
                  <a:t>1</a:t>
                </a:r>
                <a:r>
                  <a:rPr lang="en-CA" dirty="0"/>
                  <a:t>]dx</a:t>
                </a:r>
                <a:r>
                  <a:rPr lang="en-CA" baseline="-25000" dirty="0"/>
                  <a:t>2</a:t>
                </a:r>
                <a:r>
                  <a:rPr lang="en-CA" dirty="0"/>
                  <a:t>= </a:t>
                </a:r>
                <a:endParaRPr lang="fr-CA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i="1">
                        <a:latin typeface="Cambria Math"/>
                      </a:rPr>
                      <m:t>∫</m:t>
                    </m:r>
                    <m:r>
                      <a:rPr lang="en-CA" i="1" baseline="-38000">
                        <a:latin typeface="Cambria Math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dirty="0"/>
                  <a:t>[w</a:t>
                </a:r>
                <a:r>
                  <a:rPr lang="en-CA" baseline="-25000" dirty="0"/>
                  <a:t>1</a:t>
                </a:r>
                <a:r>
                  <a:rPr lang="en-CA" dirty="0"/>
                  <a:t>|x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2</a:t>
                </a:r>
                <a:r>
                  <a:rPr lang="en-CA" dirty="0"/>
                  <a:t>][x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2</a:t>
                </a:r>
                <a:r>
                  <a:rPr lang="en-CA" dirty="0"/>
                  <a:t>]/[x</a:t>
                </a:r>
                <a:r>
                  <a:rPr lang="en-CA" baseline="-25000" dirty="0"/>
                  <a:t>1</a:t>
                </a:r>
                <a:r>
                  <a:rPr lang="en-CA" dirty="0"/>
                  <a:t>]dx</a:t>
                </a:r>
                <a:r>
                  <a:rPr lang="en-CA" baseline="-25000" dirty="0"/>
                  <a:t>2</a:t>
                </a:r>
                <a:r>
                  <a:rPr lang="en-CA" dirty="0"/>
                  <a:t>. If x</a:t>
                </a:r>
                <a:r>
                  <a:rPr lang="en-CA" baseline="-25000" dirty="0"/>
                  <a:t>1</a:t>
                </a:r>
                <a:r>
                  <a:rPr lang="en-CA" dirty="0"/>
                  <a:t> and x</a:t>
                </a:r>
                <a:r>
                  <a:rPr lang="en-CA" baseline="-25000" dirty="0"/>
                  <a:t>2</a:t>
                </a:r>
                <a:r>
                  <a:rPr lang="en-CA" dirty="0"/>
                  <a:t> are independent, then     </a:t>
                </a:r>
              </a:p>
              <a:p>
                <a:pPr marL="0" indent="0">
                  <a:buNone/>
                </a:pPr>
                <a:r>
                  <a:rPr lang="en-CA" dirty="0"/>
                  <a:t>      [w</a:t>
                </a:r>
                <a:r>
                  <a:rPr lang="en-CA" baseline="-25000" dirty="0"/>
                  <a:t>1</a:t>
                </a:r>
                <a:r>
                  <a:rPr lang="en-CA" dirty="0"/>
                  <a:t>|x</a:t>
                </a:r>
                <a:r>
                  <a:rPr lang="en-CA" baseline="-25000" dirty="0"/>
                  <a:t>1</a:t>
                </a:r>
                <a:r>
                  <a:rPr lang="en-CA" dirty="0"/>
                  <a:t>]=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∫</m:t>
                    </m:r>
                    <m:r>
                      <a:rPr lang="en-CA" i="1" baseline="-38000">
                        <a:latin typeface="Cambria Math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CA" dirty="0"/>
                  <a:t>[w</a:t>
                </a:r>
                <a:r>
                  <a:rPr lang="en-CA" baseline="-25000" dirty="0"/>
                  <a:t>1</a:t>
                </a:r>
                <a:r>
                  <a:rPr lang="en-CA" dirty="0"/>
                  <a:t>|x</a:t>
                </a:r>
                <a:r>
                  <a:rPr lang="en-CA" baseline="-25000" dirty="0"/>
                  <a:t>1</a:t>
                </a:r>
                <a:r>
                  <a:rPr lang="en-CA" dirty="0"/>
                  <a:t>,x</a:t>
                </a:r>
                <a:r>
                  <a:rPr lang="en-CA" baseline="-25000" dirty="0"/>
                  <a:t>2</a:t>
                </a:r>
                <a:r>
                  <a:rPr lang="en-CA" dirty="0"/>
                  <a:t>][x</a:t>
                </a:r>
                <a:r>
                  <a:rPr lang="en-CA" baseline="-25000" dirty="0"/>
                  <a:t>2</a:t>
                </a:r>
                <a:r>
                  <a:rPr lang="en-CA" dirty="0"/>
                  <a:t>]dx</a:t>
                </a:r>
                <a:r>
                  <a:rPr lang="en-CA" baseline="-25000" dirty="0"/>
                  <a:t>2</a:t>
                </a:r>
                <a:r>
                  <a:rPr lang="en-CA" dirty="0"/>
                  <a:t>. 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6"/>
                </p:custDataLst>
              </p:nvPr>
            </p:nvSpPr>
            <p:spPr>
              <a:xfrm>
                <a:off x="467544" y="1124744"/>
                <a:ext cx="8676456" cy="5544616"/>
              </a:xfrm>
              <a:blipFill>
                <a:blip r:embed="rId7"/>
                <a:stretch>
                  <a:fillRect l="-703" t="-990" r="-16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28" y="2492896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16632"/>
            <a:ext cx="7772400" cy="778098"/>
          </a:xfrm>
        </p:spPr>
        <p:txBody>
          <a:bodyPr/>
          <a:lstStyle/>
          <a:p>
            <a:r>
              <a:rPr lang="en-CA" dirty="0"/>
              <a:t>Probability </a:t>
            </a:r>
            <a:r>
              <a:rPr lang="en-CA" dirty="0" smtClean="0"/>
              <a:t>density function - use</a:t>
            </a:r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8</a:t>
            </a:fld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467544" y="1124744"/>
            <a:ext cx="8424936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One </a:t>
            </a:r>
            <a:r>
              <a:rPr lang="en-CA" dirty="0"/>
              <a:t>can use the gamma pdf </a:t>
            </a:r>
            <a:endParaRPr lang="en-CA" dirty="0" smtClean="0"/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dirty="0" smtClean="0"/>
              <a:t>    [</a:t>
            </a:r>
            <a:r>
              <a:rPr lang="en-CA" dirty="0"/>
              <a:t>x</a:t>
            </a:r>
            <a:r>
              <a:rPr lang="en-CA" baseline="-25000" dirty="0"/>
              <a:t>2</a:t>
            </a:r>
            <a:r>
              <a:rPr lang="en-CA" dirty="0"/>
              <a:t>] =x</a:t>
            </a:r>
            <a:r>
              <a:rPr lang="en-CA" baseline="-25000" dirty="0"/>
              <a:t>2</a:t>
            </a:r>
            <a:r>
              <a:rPr lang="en-CA" baseline="30000" dirty="0"/>
              <a:t>a-1</a:t>
            </a:r>
            <a:r>
              <a:rPr lang="en-CA" dirty="0"/>
              <a:t>b</a:t>
            </a:r>
            <a:r>
              <a:rPr lang="en-CA" baseline="30000" dirty="0"/>
              <a:t>a</a:t>
            </a:r>
            <a:r>
              <a:rPr lang="en-CA" dirty="0"/>
              <a:t> e</a:t>
            </a:r>
            <a:r>
              <a:rPr lang="en-CA" baseline="30000" dirty="0"/>
              <a:t>-bx</a:t>
            </a:r>
            <a:r>
              <a:rPr lang="en-CA" baseline="-4000" dirty="0"/>
              <a:t>2</a:t>
            </a:r>
            <a:r>
              <a:rPr lang="en-CA" dirty="0"/>
              <a:t>  /</a:t>
            </a:r>
            <a:r>
              <a:rPr lang="en-CA" dirty="0" smtClean="0"/>
              <a:t>GAMMA(a)</a:t>
            </a:r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dirty="0" smtClean="0"/>
              <a:t>    [w</a:t>
            </a:r>
            <a:r>
              <a:rPr lang="en-CA" baseline="-25000" dirty="0" smtClean="0"/>
              <a:t>1</a:t>
            </a:r>
            <a:r>
              <a:rPr lang="en-CA" dirty="0" smtClean="0"/>
              <a:t>|x</a:t>
            </a:r>
            <a:r>
              <a:rPr lang="en-CA" baseline="-25000" dirty="0" smtClean="0"/>
              <a:t>1</a:t>
            </a:r>
            <a:r>
              <a:rPr lang="en-CA" dirty="0" smtClean="0"/>
              <a:t>,x</a:t>
            </a:r>
            <a:r>
              <a:rPr lang="en-CA" baseline="-25000" dirty="0" smtClean="0"/>
              <a:t>2</a:t>
            </a:r>
            <a:r>
              <a:rPr lang="en-CA" dirty="0"/>
              <a:t>]= exp(a</a:t>
            </a:r>
            <a:r>
              <a:rPr lang="en-CA" baseline="-25000" dirty="0"/>
              <a:t>1</a:t>
            </a:r>
            <a:r>
              <a:rPr lang="en-CA" dirty="0"/>
              <a:t> x</a:t>
            </a:r>
            <a:r>
              <a:rPr lang="en-CA" baseline="-25000" dirty="0"/>
              <a:t>1</a:t>
            </a:r>
            <a:r>
              <a:rPr lang="en-CA" dirty="0"/>
              <a:t>+ a</a:t>
            </a:r>
            <a:r>
              <a:rPr lang="en-CA" baseline="-25000" dirty="0"/>
              <a:t>2</a:t>
            </a:r>
            <a:r>
              <a:rPr lang="en-CA" dirty="0"/>
              <a:t> x</a:t>
            </a:r>
            <a:r>
              <a:rPr lang="en-CA" baseline="-25000" dirty="0"/>
              <a:t>2</a:t>
            </a:r>
            <a:r>
              <a:rPr lang="en-CA" dirty="0"/>
              <a:t>+b</a:t>
            </a:r>
            <a:r>
              <a:rPr lang="en-CA" baseline="-25000" dirty="0"/>
              <a:t>1</a:t>
            </a:r>
            <a:r>
              <a:rPr lang="en-CA" dirty="0"/>
              <a:t>)/(1+exp(a</a:t>
            </a:r>
            <a:r>
              <a:rPr lang="en-CA" baseline="-25000" dirty="0"/>
              <a:t>1</a:t>
            </a:r>
            <a:r>
              <a:rPr lang="en-CA" dirty="0"/>
              <a:t> x</a:t>
            </a:r>
            <a:r>
              <a:rPr lang="en-CA" baseline="-25000" dirty="0"/>
              <a:t>1</a:t>
            </a:r>
            <a:r>
              <a:rPr lang="en-CA" dirty="0"/>
              <a:t>+ a</a:t>
            </a:r>
            <a:r>
              <a:rPr lang="en-CA" baseline="-25000" dirty="0"/>
              <a:t>2</a:t>
            </a:r>
            <a:r>
              <a:rPr lang="en-CA" dirty="0"/>
              <a:t> x</a:t>
            </a:r>
            <a:r>
              <a:rPr lang="en-CA" baseline="-25000" dirty="0"/>
              <a:t>2</a:t>
            </a:r>
            <a:r>
              <a:rPr lang="en-CA" dirty="0"/>
              <a:t>+b</a:t>
            </a:r>
            <a:r>
              <a:rPr lang="en-CA" baseline="-25000" dirty="0"/>
              <a:t>1</a:t>
            </a:r>
            <a:r>
              <a:rPr lang="en-CA" dirty="0"/>
              <a:t>).</a:t>
            </a:r>
          </a:p>
          <a:p>
            <a:endParaRPr lang="en-CA" dirty="0" smtClean="0"/>
          </a:p>
          <a:p>
            <a:r>
              <a:rPr lang="en-CA" dirty="0" smtClean="0"/>
              <a:t>For the classification, we can use the Bayes decision rule</a:t>
            </a:r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dirty="0" smtClean="0"/>
              <a:t>            [</a:t>
            </a:r>
            <a:r>
              <a:rPr lang="en-CA" dirty="0"/>
              <a:t>w</a:t>
            </a:r>
            <a:r>
              <a:rPr lang="en-CA" baseline="-25000" dirty="0"/>
              <a:t>1</a:t>
            </a:r>
            <a:r>
              <a:rPr lang="en-CA" dirty="0"/>
              <a:t>|x</a:t>
            </a:r>
            <a:r>
              <a:rPr lang="en-CA" baseline="-25000" dirty="0"/>
              <a:t>1</a:t>
            </a:r>
            <a:r>
              <a:rPr lang="en-CA" dirty="0" smtClean="0"/>
              <a:t>]&gt;[w</a:t>
            </a:r>
            <a:r>
              <a:rPr lang="en-CA" baseline="-25000" dirty="0" smtClean="0"/>
              <a:t>0</a:t>
            </a:r>
            <a:r>
              <a:rPr lang="en-CA" dirty="0" smtClean="0"/>
              <a:t>|x</a:t>
            </a:r>
            <a:r>
              <a:rPr lang="en-CA" baseline="-25000" dirty="0" smtClean="0"/>
              <a:t>1</a:t>
            </a:r>
            <a:r>
              <a:rPr lang="en-CA" dirty="0" smtClean="0"/>
              <a:t>] then x</a:t>
            </a:r>
            <a:r>
              <a:rPr lang="en-CA" baseline="-25000" dirty="0" smtClean="0"/>
              <a:t>1</a:t>
            </a:r>
            <a:r>
              <a:rPr lang="en-CA" dirty="0" smtClean="0"/>
              <a:t> belongs to the class w</a:t>
            </a:r>
            <a:r>
              <a:rPr lang="en-CA" baseline="-25000" dirty="0" smtClean="0"/>
              <a:t>1</a:t>
            </a:r>
            <a:r>
              <a:rPr lang="en-CA" dirty="0" smtClean="0"/>
              <a:t> and to w</a:t>
            </a:r>
            <a:r>
              <a:rPr lang="en-CA" baseline="-25000" dirty="0" smtClean="0"/>
              <a:t>0</a:t>
            </a:r>
            <a:r>
              <a:rPr lang="en-CA" dirty="0" smtClean="0"/>
              <a:t> otherwise</a:t>
            </a:r>
            <a:endParaRPr lang="en-CA" baseline="-25000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66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7711" y="218693"/>
            <a:ext cx="7772400" cy="778098"/>
          </a:xfrm>
        </p:spPr>
        <p:txBody>
          <a:bodyPr/>
          <a:lstStyle/>
          <a:p>
            <a:r>
              <a:rPr lang="en-CA" dirty="0"/>
              <a:t>Bayes: Prior, likelihood, posterior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65A77B2A-355B-453E-AA54-31725F24FC96}" type="slidenum">
              <a:rPr lang="en-CA" smtClean="0"/>
              <a:t>9</a:t>
            </a:fld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107504" y="966738"/>
            <a:ext cx="9036496" cy="532859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Suppose </a:t>
            </a:r>
            <a:r>
              <a:rPr lang="en-US" sz="2800" dirty="0"/>
              <a:t>that the distribution of </a:t>
            </a:r>
            <a:r>
              <a:rPr lang="en-US" sz="2800" dirty="0" smtClean="0"/>
              <a:t>the height </a:t>
            </a:r>
            <a:r>
              <a:rPr lang="en-US" sz="2800" dirty="0"/>
              <a:t>of </a:t>
            </a:r>
            <a:r>
              <a:rPr lang="en-US" sz="2800" dirty="0" smtClean="0"/>
              <a:t>women       in Shenzhen </a:t>
            </a:r>
            <a:r>
              <a:rPr lang="en-US" sz="2800" dirty="0"/>
              <a:t>is </a:t>
            </a:r>
            <a:r>
              <a:rPr lang="en-US" sz="2800" dirty="0" smtClean="0"/>
              <a:t>normal  </a:t>
            </a:r>
            <a:r>
              <a:rPr lang="en-US" sz="2800" dirty="0"/>
              <a:t>with  the mean 1.65 m and 0.16 m standard </a:t>
            </a:r>
            <a:r>
              <a:rPr lang="en-US" sz="2800" dirty="0" smtClean="0"/>
              <a:t>deviation (SD):</a:t>
            </a:r>
            <a:endParaRPr lang="fr-FR" sz="2800" dirty="0">
              <a:cs typeface="Arial" pitchFamily="34" charset="0"/>
            </a:endParaRPr>
          </a:p>
          <a:p>
            <a:pPr>
              <a:buNone/>
            </a:pPr>
            <a:endParaRPr lang="fr-FR" sz="2800" dirty="0">
              <a:cs typeface="Arial" pitchFamily="34" charset="0"/>
            </a:endParaRPr>
          </a:p>
          <a:p>
            <a:pPr>
              <a:buNone/>
            </a:pPr>
            <a:endParaRPr lang="fr-FR" sz="2800" dirty="0">
              <a:cs typeface="Arial" pitchFamily="34" charset="0"/>
            </a:endParaRPr>
          </a:p>
          <a:p>
            <a:r>
              <a:rPr lang="en-US" sz="2800" dirty="0"/>
              <a:t>And that of men          is also normal of mean 1.75 m and SD 0.15 m:</a:t>
            </a:r>
            <a:endParaRPr lang="fr-FR" sz="2800" dirty="0">
              <a:cs typeface="Arial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8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We would like to decide about the gender of a person who </a:t>
            </a:r>
            <a:r>
              <a:rPr lang="en-US" sz="2800" dirty="0"/>
              <a:t>measures 1.60 </a:t>
            </a:r>
            <a:r>
              <a:rPr lang="en-US" sz="2800" dirty="0" smtClean="0"/>
              <a:t>m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endParaRPr lang="en-US" sz="2800" dirty="0" smtClean="0"/>
          </a:p>
          <a:p>
            <a:pPr>
              <a:spcAft>
                <a:spcPts val="600"/>
              </a:spcAft>
            </a:pPr>
            <a:endParaRPr lang="en-CA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032525"/>
              </p:ext>
            </p:extLst>
          </p:nvPr>
        </p:nvGraphicFramePr>
        <p:xfrm>
          <a:off x="7226729" y="1051457"/>
          <a:ext cx="501680" cy="41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" name="Equation" r:id="rId7" imgW="228600" imgH="190440" progId="Equation.3">
                  <p:embed/>
                </p:oleObj>
              </mc:Choice>
              <mc:Fallback>
                <p:oleObj name="Equation" r:id="rId7" imgW="228600" imgH="190440" progId="Equation.3">
                  <p:embed/>
                  <p:pic>
                    <p:nvPicPr>
                      <p:cNvPr id="6" name="Obje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729" y="1051457"/>
                        <a:ext cx="501680" cy="4180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885844"/>
              </p:ext>
            </p:extLst>
          </p:nvPr>
        </p:nvGraphicFramePr>
        <p:xfrm>
          <a:off x="1613388" y="2227166"/>
          <a:ext cx="5180527" cy="97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" name="Equation" r:id="rId9" imgW="2019240" imgH="380880" progId="Equation.3">
                  <p:embed/>
                </p:oleObj>
              </mc:Choice>
              <mc:Fallback>
                <p:oleObj name="Equation" r:id="rId9" imgW="2019240" imgH="380880" progId="Equation.3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388" y="2227166"/>
                        <a:ext cx="5180527" cy="977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638962"/>
              </p:ext>
            </p:extLst>
          </p:nvPr>
        </p:nvGraphicFramePr>
        <p:xfrm>
          <a:off x="2627784" y="3363065"/>
          <a:ext cx="5572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" name="Equation" r:id="rId11" imgW="253800" imgH="190440" progId="Equation.3">
                  <p:embed/>
                </p:oleObj>
              </mc:Choice>
              <mc:Fallback>
                <p:oleObj name="Equation" r:id="rId11" imgW="253800" imgH="190440" progId="Equation.3">
                  <p:embed/>
                  <p:pic>
                    <p:nvPicPr>
                      <p:cNvPr id="71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363065"/>
                        <a:ext cx="557213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00007"/>
              </p:ext>
            </p:extLst>
          </p:nvPr>
        </p:nvGraphicFramePr>
        <p:xfrm>
          <a:off x="1691680" y="3860781"/>
          <a:ext cx="522446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" name="Équation" r:id="rId13" imgW="2387520" imgH="419040" progId="Equation.3">
                  <p:embed/>
                </p:oleObj>
              </mc:Choice>
              <mc:Fallback>
                <p:oleObj name="Équation" r:id="rId13" imgW="2387520" imgH="419040" progId="Equation.3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860781"/>
                        <a:ext cx="5224462" cy="915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560787"/>
              </p:ext>
            </p:extLst>
          </p:nvPr>
        </p:nvGraphicFramePr>
        <p:xfrm>
          <a:off x="1613388" y="5784811"/>
          <a:ext cx="2154383" cy="51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" name="Équation" r:id="rId15" imgW="1066680" imgH="253800" progId="Equation.3">
                  <p:embed/>
                </p:oleObj>
              </mc:Choice>
              <mc:Fallback>
                <p:oleObj name="Équation" r:id="rId15" imgW="1066680" imgH="253800" progId="Equation.3">
                  <p:embed/>
                  <p:pic>
                    <p:nvPicPr>
                      <p:cNvPr id="6" name="Obje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388" y="5784811"/>
                        <a:ext cx="2154383" cy="5130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551542"/>
              </p:ext>
            </p:extLst>
          </p:nvPr>
        </p:nvGraphicFramePr>
        <p:xfrm>
          <a:off x="5083577" y="5778885"/>
          <a:ext cx="2139885" cy="51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" name="Équation" r:id="rId17" imgW="1054080" imgH="253800" progId="Equation.3">
                  <p:embed/>
                </p:oleObj>
              </mc:Choice>
              <mc:Fallback>
                <p:oleObj name="Équation" r:id="rId17" imgW="1054080" imgH="2538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577" y="5778885"/>
                        <a:ext cx="2139885" cy="516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3133307" y="6242785"/>
            <a:ext cx="348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 values are greater than 1?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1858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ux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pitaux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itaux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23332</TotalTime>
  <Words>3557</Words>
  <Application>Microsoft Office PowerPoint</Application>
  <PresentationFormat>Affichage à l'écran (4:3)</PresentationFormat>
  <Paragraphs>391</Paragraphs>
  <Slides>38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Cambria Math</vt:lpstr>
      <vt:lpstr>Franklin Gothic Book</vt:lpstr>
      <vt:lpstr>Perpetua</vt:lpstr>
      <vt:lpstr>Symbol</vt:lpstr>
      <vt:lpstr>Wingdings</vt:lpstr>
      <vt:lpstr>Wingdings 2</vt:lpstr>
      <vt:lpstr>Capitaux</vt:lpstr>
      <vt:lpstr>Équation</vt:lpstr>
      <vt:lpstr>Equation</vt:lpstr>
      <vt:lpstr>Data analysis spatio-temporal data and hierarchical models</vt:lpstr>
      <vt:lpstr>Probability density function</vt:lpstr>
      <vt:lpstr>Probability density function -example</vt:lpstr>
      <vt:lpstr>Probability density function – statistics</vt:lpstr>
      <vt:lpstr>Probability density function - inference</vt:lpstr>
      <vt:lpstr>Probability density function - use</vt:lpstr>
      <vt:lpstr>Probability density function - use</vt:lpstr>
      <vt:lpstr>Probability density function - use</vt:lpstr>
      <vt:lpstr>Bayes: Prior, likelihood, posterior</vt:lpstr>
      <vt:lpstr>Bayes: Prior, likelihood, posterior</vt:lpstr>
      <vt:lpstr>Bayes: Prior, likelihood, posterior</vt:lpstr>
      <vt:lpstr>Bayes: Prior, likelihood, posterior</vt:lpstr>
      <vt:lpstr>Hierarchical models</vt:lpstr>
      <vt:lpstr>Hierarchical models</vt:lpstr>
      <vt:lpstr>Hierarchical models</vt:lpstr>
      <vt:lpstr>Hierarchical models</vt:lpstr>
      <vt:lpstr>Hierarchical models</vt:lpstr>
      <vt:lpstr>Model estimation/selection</vt:lpstr>
      <vt:lpstr>Model estimation/selection</vt:lpstr>
      <vt:lpstr>Model estimation/selection</vt:lpstr>
      <vt:lpstr>Model estimation/selection</vt:lpstr>
      <vt:lpstr>Model estimation/selection</vt:lpstr>
      <vt:lpstr>Case study- attention allocation</vt:lpstr>
      <vt:lpstr>Case study- attention allocation</vt:lpstr>
      <vt:lpstr>Case study- attention allocation</vt:lpstr>
      <vt:lpstr>Case study- Image quality</vt:lpstr>
      <vt:lpstr>Case study- Image quality</vt:lpstr>
      <vt:lpstr>Case study- Short-term exposure to particle pollution in urban area</vt:lpstr>
      <vt:lpstr>Case study- Short-term exposure to particle pollution in urban area</vt:lpstr>
      <vt:lpstr>Case study- A person in the forest</vt:lpstr>
      <vt:lpstr>Case study- A person in the forest</vt:lpstr>
      <vt:lpstr>Case study- fairness in Machine learning</vt:lpstr>
      <vt:lpstr>Case study- fairness in Machine learning</vt:lpstr>
      <vt:lpstr>Spatiotemporal reasoning</vt:lpstr>
      <vt:lpstr>Spatiotemporal reasoning</vt:lpstr>
      <vt:lpstr>Spatiotemporal reasoning</vt:lpstr>
      <vt:lpstr>Spatiotemporal reasoning</vt:lpstr>
      <vt:lpstr>Bibliography</vt:lpstr>
    </vt:vector>
  </TitlesOfParts>
  <Company>Université de Sherbrooke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Modèles hiérarchiques pour l’analyse des données spatio-temporelles.</dc:title>
  <dc:creator>Djemel Ziou</dc:creator>
  <cp:lastModifiedBy>Djemel Ziou</cp:lastModifiedBy>
  <cp:revision>416</cp:revision>
  <dcterms:created xsi:type="dcterms:W3CDTF">2015-08-17T21:33:28Z</dcterms:created>
  <dcterms:modified xsi:type="dcterms:W3CDTF">2019-04-08T04:58:28Z</dcterms:modified>
</cp:coreProperties>
</file>